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266" r:id="rId5"/>
    <p:sldId id="322" r:id="rId6"/>
    <p:sldId id="331" r:id="rId7"/>
    <p:sldId id="332" r:id="rId8"/>
    <p:sldId id="333" r:id="rId9"/>
    <p:sldId id="334" r:id="rId10"/>
    <p:sldId id="336" r:id="rId11"/>
    <p:sldId id="335" r:id="rId12"/>
    <p:sldId id="338" r:id="rId13"/>
    <p:sldId id="337" r:id="rId14"/>
    <p:sldId id="339" r:id="rId15"/>
    <p:sldId id="341" r:id="rId16"/>
    <p:sldId id="342" r:id="rId17"/>
    <p:sldId id="261" r:id="rId18"/>
    <p:sldId id="260" r:id="rId19"/>
  </p:sldIdLst>
  <p:sldSz cx="9144000" cy="5143500" type="screen16x9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s Zoetbrood" initials="BZ" lastIdx="0" clrIdx="0">
    <p:extLst>
      <p:ext uri="{19B8F6BF-5375-455C-9EA6-DF929625EA0E}">
        <p15:presenceInfo xmlns:p15="http://schemas.microsoft.com/office/powerpoint/2012/main" userId="S-1-5-21-878282820-1067101267-411592811-14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2A730"/>
    <a:srgbClr val="006EB6"/>
    <a:srgbClr val="EF7520"/>
    <a:srgbClr val="AC1639"/>
    <a:srgbClr val="D9EFF3"/>
    <a:srgbClr val="006EB7"/>
    <a:srgbClr val="0F596E"/>
    <a:srgbClr val="0097B1"/>
    <a:srgbClr val="8039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55" autoAdjust="0"/>
    <p:restoredTop sz="84800" autoAdjust="0"/>
  </p:normalViewPr>
  <p:slideViewPr>
    <p:cSldViewPr snapToGrid="0" snapToObjects="1">
      <p:cViewPr varScale="1">
        <p:scale>
          <a:sx n="74" d="100"/>
          <a:sy n="74" d="100"/>
        </p:scale>
        <p:origin x="732" y="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l-NL"/>
              <a:t>SETA 17Q3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64D5F-2369-7B43-80C6-FE648E5FC383}" type="datetimeFigureOut">
              <a:rPr lang="nl-NL" smtClean="0"/>
              <a:t>3-7-2019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F0C71-3640-8540-AFE5-BDAE45EA1DE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689025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l-NL"/>
              <a:t>SETA 17Q3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7B0EA-6B69-1245-B4DE-5B7C17758C4C}" type="datetimeFigureOut">
              <a:rPr lang="nl-NL" smtClean="0"/>
              <a:t>3-7-2019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39FE6-1795-5348-9407-47811E2C4AD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047051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39FE6-1795-5348-9407-47811E2C4ADC}" type="slidenum">
              <a:rPr lang="nl-NL" smtClean="0"/>
              <a:t>2</a:t>
            </a:fld>
            <a:endParaRPr lang="nl-NL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nl-NL"/>
              <a:t>SETA 17Q3</a:t>
            </a:r>
          </a:p>
        </p:txBody>
      </p:sp>
    </p:spTree>
    <p:extLst>
      <p:ext uri="{BB962C8B-B14F-4D97-AF65-F5344CB8AC3E}">
        <p14:creationId xmlns:p14="http://schemas.microsoft.com/office/powerpoint/2010/main" val="1204204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39FE6-1795-5348-9407-47811E2C4ADC}" type="slidenum">
              <a:rPr lang="nl-NL" smtClean="0"/>
              <a:t>11</a:t>
            </a:fld>
            <a:endParaRPr lang="nl-NL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nl-NL"/>
              <a:t>SETA 17Q3</a:t>
            </a:r>
          </a:p>
        </p:txBody>
      </p:sp>
    </p:spTree>
    <p:extLst>
      <p:ext uri="{BB962C8B-B14F-4D97-AF65-F5344CB8AC3E}">
        <p14:creationId xmlns:p14="http://schemas.microsoft.com/office/powerpoint/2010/main" val="3167437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39FE6-1795-5348-9407-47811E2C4ADC}" type="slidenum">
              <a:rPr lang="nl-NL" smtClean="0"/>
              <a:t>12</a:t>
            </a:fld>
            <a:endParaRPr lang="nl-NL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nl-NL"/>
              <a:t>SETA 17Q3</a:t>
            </a:r>
          </a:p>
        </p:txBody>
      </p:sp>
    </p:spTree>
    <p:extLst>
      <p:ext uri="{BB962C8B-B14F-4D97-AF65-F5344CB8AC3E}">
        <p14:creationId xmlns:p14="http://schemas.microsoft.com/office/powerpoint/2010/main" val="1115241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39FE6-1795-5348-9407-47811E2C4ADC}" type="slidenum">
              <a:rPr lang="nl-NL" smtClean="0"/>
              <a:t>13</a:t>
            </a:fld>
            <a:endParaRPr lang="nl-NL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nl-NL"/>
              <a:t>SETA 17Q3</a:t>
            </a:r>
          </a:p>
        </p:txBody>
      </p:sp>
    </p:spTree>
    <p:extLst>
      <p:ext uri="{BB962C8B-B14F-4D97-AF65-F5344CB8AC3E}">
        <p14:creationId xmlns:p14="http://schemas.microsoft.com/office/powerpoint/2010/main" val="3149148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39FE6-1795-5348-9407-47811E2C4ADC}" type="slidenum">
              <a:rPr lang="nl-NL" smtClean="0"/>
              <a:t>3</a:t>
            </a:fld>
            <a:endParaRPr lang="nl-NL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nl-NL"/>
              <a:t>SETA 17Q3</a:t>
            </a:r>
          </a:p>
        </p:txBody>
      </p:sp>
    </p:spTree>
    <p:extLst>
      <p:ext uri="{BB962C8B-B14F-4D97-AF65-F5344CB8AC3E}">
        <p14:creationId xmlns:p14="http://schemas.microsoft.com/office/powerpoint/2010/main" val="3615243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39FE6-1795-5348-9407-47811E2C4ADC}" type="slidenum">
              <a:rPr lang="nl-NL" smtClean="0"/>
              <a:t>4</a:t>
            </a:fld>
            <a:endParaRPr lang="nl-NL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nl-NL"/>
              <a:t>SETA 17Q3</a:t>
            </a:r>
          </a:p>
        </p:txBody>
      </p:sp>
    </p:spTree>
    <p:extLst>
      <p:ext uri="{BB962C8B-B14F-4D97-AF65-F5344CB8AC3E}">
        <p14:creationId xmlns:p14="http://schemas.microsoft.com/office/powerpoint/2010/main" val="4254311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39FE6-1795-5348-9407-47811E2C4ADC}" type="slidenum">
              <a:rPr lang="nl-NL" smtClean="0"/>
              <a:t>5</a:t>
            </a:fld>
            <a:endParaRPr lang="nl-NL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nl-NL"/>
              <a:t>SETA 17Q3</a:t>
            </a:r>
          </a:p>
        </p:txBody>
      </p:sp>
    </p:spTree>
    <p:extLst>
      <p:ext uri="{BB962C8B-B14F-4D97-AF65-F5344CB8AC3E}">
        <p14:creationId xmlns:p14="http://schemas.microsoft.com/office/powerpoint/2010/main" val="2845381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39FE6-1795-5348-9407-47811E2C4ADC}" type="slidenum">
              <a:rPr lang="nl-NL" smtClean="0"/>
              <a:t>6</a:t>
            </a:fld>
            <a:endParaRPr lang="nl-NL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nl-NL"/>
              <a:t>SETA 17Q3</a:t>
            </a:r>
          </a:p>
        </p:txBody>
      </p:sp>
    </p:spTree>
    <p:extLst>
      <p:ext uri="{BB962C8B-B14F-4D97-AF65-F5344CB8AC3E}">
        <p14:creationId xmlns:p14="http://schemas.microsoft.com/office/powerpoint/2010/main" val="3055953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39FE6-1795-5348-9407-47811E2C4ADC}" type="slidenum">
              <a:rPr lang="nl-NL" smtClean="0"/>
              <a:t>7</a:t>
            </a:fld>
            <a:endParaRPr lang="nl-NL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nl-NL"/>
              <a:t>SETA 17Q3</a:t>
            </a:r>
          </a:p>
        </p:txBody>
      </p:sp>
    </p:spTree>
    <p:extLst>
      <p:ext uri="{BB962C8B-B14F-4D97-AF65-F5344CB8AC3E}">
        <p14:creationId xmlns:p14="http://schemas.microsoft.com/office/powerpoint/2010/main" val="1481213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39FE6-1795-5348-9407-47811E2C4ADC}" type="slidenum">
              <a:rPr lang="nl-NL" smtClean="0"/>
              <a:t>8</a:t>
            </a:fld>
            <a:endParaRPr lang="nl-NL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nl-NL"/>
              <a:t>SETA 17Q3</a:t>
            </a:r>
          </a:p>
        </p:txBody>
      </p:sp>
    </p:spTree>
    <p:extLst>
      <p:ext uri="{BB962C8B-B14F-4D97-AF65-F5344CB8AC3E}">
        <p14:creationId xmlns:p14="http://schemas.microsoft.com/office/powerpoint/2010/main" val="3504385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39FE6-1795-5348-9407-47811E2C4ADC}" type="slidenum">
              <a:rPr lang="nl-NL" smtClean="0"/>
              <a:t>9</a:t>
            </a:fld>
            <a:endParaRPr lang="nl-NL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nl-NL"/>
              <a:t>SETA 17Q3</a:t>
            </a:r>
          </a:p>
        </p:txBody>
      </p:sp>
    </p:spTree>
    <p:extLst>
      <p:ext uri="{BB962C8B-B14F-4D97-AF65-F5344CB8AC3E}">
        <p14:creationId xmlns:p14="http://schemas.microsoft.com/office/powerpoint/2010/main" val="3841291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39FE6-1795-5348-9407-47811E2C4ADC}" type="slidenum">
              <a:rPr lang="nl-NL" smtClean="0"/>
              <a:t>10</a:t>
            </a:fld>
            <a:endParaRPr lang="nl-NL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nl-NL"/>
              <a:t>SETA 17Q3</a:t>
            </a:r>
          </a:p>
        </p:txBody>
      </p:sp>
    </p:spTree>
    <p:extLst>
      <p:ext uri="{BB962C8B-B14F-4D97-AF65-F5344CB8AC3E}">
        <p14:creationId xmlns:p14="http://schemas.microsoft.com/office/powerpoint/2010/main" val="172280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523489" y="1876701"/>
            <a:ext cx="5116831" cy="2211880"/>
          </a:xfrm>
          <a:prstGeom prst="rect">
            <a:avLst/>
          </a:prstGeom>
        </p:spPr>
        <p:txBody>
          <a:bodyPr/>
          <a:lstStyle>
            <a:lvl1pPr>
              <a:defRPr sz="38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 dirty="0"/>
              <a:t>Presentatie titel kan over meerdere regels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0" hasCustomPrompt="1"/>
          </p:nvPr>
        </p:nvSpPr>
        <p:spPr>
          <a:xfrm>
            <a:off x="554038" y="4519999"/>
            <a:ext cx="2118042" cy="4634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nl-NL" dirty="0"/>
              <a:t>Naam presentator</a:t>
            </a:r>
          </a:p>
          <a:p>
            <a:pPr lvl="0"/>
            <a:r>
              <a:rPr lang="nl-NL" dirty="0"/>
              <a:t>Dag – maand - jaar</a:t>
            </a:r>
          </a:p>
        </p:txBody>
      </p:sp>
    </p:spTree>
    <p:extLst>
      <p:ext uri="{BB962C8B-B14F-4D97-AF65-F5344CB8AC3E}">
        <p14:creationId xmlns:p14="http://schemas.microsoft.com/office/powerpoint/2010/main" val="2072231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4038" y="3984210"/>
            <a:ext cx="7886700" cy="297656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11"/>
          <p:cNvSpPr>
            <a:spLocks noGrp="1"/>
          </p:cNvSpPr>
          <p:nvPr>
            <p:ph type="body" sz="quarter" idx="10" hasCustomPrompt="1"/>
          </p:nvPr>
        </p:nvSpPr>
        <p:spPr>
          <a:xfrm>
            <a:off x="1209035" y="4618297"/>
            <a:ext cx="1969451" cy="4634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1200" baseline="0">
                <a:solidFill>
                  <a:srgbClr val="0F596E"/>
                </a:solidFill>
                <a:latin typeface="Arial" charset="0"/>
                <a:ea typeface="Arial" charset="0"/>
                <a:cs typeface="Arial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nl-NL" dirty="0"/>
              <a:t>Naam presentator</a:t>
            </a:r>
          </a:p>
          <a:p>
            <a:pPr lvl="0"/>
            <a:r>
              <a:rPr lang="nl-NL" dirty="0"/>
              <a:t>Dag – maand - jaar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/>
          </p:nvPr>
        </p:nvSpPr>
        <p:spPr>
          <a:xfrm>
            <a:off x="2" y="1"/>
            <a:ext cx="8300064" cy="38623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0">
                <a:solidFill>
                  <a:srgbClr val="0F596E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Plaats hier een afbeelding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9587" y="4753062"/>
            <a:ext cx="655250" cy="20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303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554038" y="2264188"/>
            <a:ext cx="7886700" cy="415102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554038" y="2955799"/>
            <a:ext cx="7737834" cy="624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97B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13"/>
          </p:nvPr>
        </p:nvSpPr>
        <p:spPr>
          <a:xfrm>
            <a:off x="554038" y="3682745"/>
            <a:ext cx="7737834" cy="971189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>
                <a:solidFill>
                  <a:srgbClr val="0F596E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nl-NL" dirty="0"/>
              <a:t>Klik om de tekststijl van het model te bewerken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nl-NL" dirty="0"/>
              <a:t>Klik om de tekststijl van het model te bewerken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nl-NL" dirty="0"/>
              <a:t>Klik om de tekststijl van het model te bewerken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/>
          </p:nvPr>
        </p:nvSpPr>
        <p:spPr>
          <a:xfrm>
            <a:off x="2" y="2"/>
            <a:ext cx="8291870" cy="2149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0">
                <a:solidFill>
                  <a:srgbClr val="0F596E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nl-NL" dirty="0"/>
          </a:p>
          <a:p>
            <a:endParaRPr lang="nl-NL" dirty="0"/>
          </a:p>
          <a:p>
            <a:r>
              <a:rPr lang="nl-NL" dirty="0"/>
              <a:t>Plaats hier een afbeelding 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9587" y="4753062"/>
            <a:ext cx="655250" cy="20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912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g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554038" y="2264187"/>
            <a:ext cx="7886700" cy="431489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554038" y="2955799"/>
            <a:ext cx="7754218" cy="624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97B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13"/>
          </p:nvPr>
        </p:nvSpPr>
        <p:spPr>
          <a:xfrm>
            <a:off x="554038" y="3682746"/>
            <a:ext cx="7754218" cy="912114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>
                <a:solidFill>
                  <a:srgbClr val="0F596E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nl-NL" dirty="0"/>
              <a:t>Klik om de tekststijl van het model te bewerken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nl-NL" dirty="0"/>
              <a:t>Klik om de tekststijl van het model te bewerken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nl-NL" dirty="0"/>
              <a:t>Klik om de tekststijl van het model te bewerken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/>
          </p:nvPr>
        </p:nvSpPr>
        <p:spPr>
          <a:xfrm>
            <a:off x="2" y="2"/>
            <a:ext cx="4154127" cy="2149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0">
                <a:solidFill>
                  <a:srgbClr val="0F596E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nl-NL" dirty="0"/>
          </a:p>
          <a:p>
            <a:endParaRPr lang="nl-NL" dirty="0"/>
          </a:p>
          <a:p>
            <a:r>
              <a:rPr lang="nl-NL" dirty="0"/>
              <a:t>Plaats hier een afbeelding </a:t>
            </a:r>
          </a:p>
        </p:txBody>
      </p:sp>
      <p:sp>
        <p:nvSpPr>
          <p:cNvPr id="9" name="Tijdelijke aanduiding voor afbeelding 5"/>
          <p:cNvSpPr>
            <a:spLocks noGrp="1"/>
          </p:cNvSpPr>
          <p:nvPr>
            <p:ph type="pic" sz="quarter" idx="14"/>
          </p:nvPr>
        </p:nvSpPr>
        <p:spPr>
          <a:xfrm>
            <a:off x="4154129" y="2"/>
            <a:ext cx="4154127" cy="2149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0">
                <a:solidFill>
                  <a:srgbClr val="0F596E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nl-NL" dirty="0"/>
          </a:p>
          <a:p>
            <a:endParaRPr lang="nl-NL" dirty="0"/>
          </a:p>
          <a:p>
            <a:r>
              <a:rPr lang="nl-NL" dirty="0"/>
              <a:t>Plaats hier een afbeelding 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9587" y="4753062"/>
            <a:ext cx="655250" cy="20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417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4038" y="108000"/>
            <a:ext cx="7639510" cy="449056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4632262" y="1076706"/>
            <a:ext cx="3659609" cy="11932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97B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4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4632262" y="2382775"/>
            <a:ext cx="3659609" cy="204993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400">
                <a:solidFill>
                  <a:srgbClr val="0F596E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nl-NL" dirty="0"/>
              <a:t>Tekst toevoegen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nl-NL" dirty="0"/>
              <a:t>Tekst toevoegen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nl-NL" dirty="0"/>
              <a:t>Tekst toevoegen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nl-NL" dirty="0"/>
              <a:t>Tekst toevoegen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nl-NL" dirty="0"/>
              <a:t>Tekst toevoegen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nl-NL" dirty="0"/>
              <a:t>Tekst toevoegen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nl-NL" dirty="0"/>
              <a:t>Tekst toevoegen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nl-NL" dirty="0"/>
              <a:t>Tekst toevoegen</a:t>
            </a:r>
          </a:p>
        </p:txBody>
      </p:sp>
      <p:sp>
        <p:nvSpPr>
          <p:cNvPr id="5" name="Tijdelijke aanduiding voor afbeelding 5"/>
          <p:cNvSpPr>
            <a:spLocks noGrp="1"/>
          </p:cNvSpPr>
          <p:nvPr>
            <p:ph type="pic" sz="quarter" idx="11"/>
          </p:nvPr>
        </p:nvSpPr>
        <p:spPr>
          <a:xfrm>
            <a:off x="640082" y="1124712"/>
            <a:ext cx="3767327" cy="3532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0">
                <a:solidFill>
                  <a:srgbClr val="0F596E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/>
              <a:t>Plaats </a:t>
            </a:r>
            <a:r>
              <a:rPr lang="nl-NL" dirty="0"/>
              <a:t>hier een afbeelding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9587" y="4753062"/>
            <a:ext cx="655250" cy="20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47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groo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0">
                <a:solidFill>
                  <a:srgbClr val="0F596E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Plaats hier een afbeelding </a:t>
            </a:r>
          </a:p>
        </p:txBody>
      </p:sp>
      <p:pic>
        <p:nvPicPr>
          <p:cNvPr id="2" name="Afbeelding 1" descr="ICT0012 PowerPoint1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868" y="0"/>
            <a:ext cx="249062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66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verticale teks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10580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121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1765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31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707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30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673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57530" y="1035843"/>
            <a:ext cx="7734341" cy="594837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0097B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 dirty="0"/>
              <a:t>Kopregel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557530" y="1630681"/>
            <a:ext cx="7734341" cy="29249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F596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>
                <a:solidFill>
                  <a:srgbClr val="0F596E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>
                <a:solidFill>
                  <a:srgbClr val="0F596E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>
                <a:solidFill>
                  <a:srgbClr val="0F596E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>
                <a:solidFill>
                  <a:srgbClr val="0F596E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2" y="108000"/>
            <a:ext cx="7456077" cy="3868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nl-NL" dirty="0"/>
              <a:t>Titel van slide of hoofdstuk aanduiding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9587" y="4753062"/>
            <a:ext cx="655250" cy="20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232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57530" y="1035843"/>
            <a:ext cx="7750728" cy="594837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0097B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 dirty="0"/>
              <a:t>Kopregel</a:t>
            </a:r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557530" y="1630681"/>
            <a:ext cx="7750728" cy="2851190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charset="0"/>
              <a:buChar char="•"/>
              <a:defRPr baseline="0">
                <a:solidFill>
                  <a:srgbClr val="0F596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 typeface="Arial" charset="0"/>
              <a:buNone/>
              <a:defRPr>
                <a:solidFill>
                  <a:srgbClr val="0F596E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 typeface="Arial" charset="0"/>
              <a:buNone/>
              <a:defRPr>
                <a:solidFill>
                  <a:srgbClr val="0F596E"/>
                </a:solidFill>
                <a:latin typeface="Arial" charset="0"/>
                <a:ea typeface="Arial" charset="0"/>
                <a:cs typeface="Arial" charset="0"/>
              </a:defRPr>
            </a:lvl3pPr>
            <a:lvl4pPr marL="1657350" indent="-285750">
              <a:buFont typeface="Arial" charset="0"/>
              <a:buChar char="•"/>
              <a:defRPr>
                <a:solidFill>
                  <a:srgbClr val="0F596E"/>
                </a:solidFill>
                <a:latin typeface="Arial" charset="0"/>
                <a:ea typeface="Arial" charset="0"/>
                <a:cs typeface="Arial" charset="0"/>
              </a:defRPr>
            </a:lvl4pPr>
            <a:lvl5pPr marL="2114550" indent="-285750">
              <a:buFont typeface="Arial" charset="0"/>
              <a:buChar char="•"/>
              <a:defRPr>
                <a:solidFill>
                  <a:srgbClr val="0F596E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nl-NL" dirty="0"/>
              <a:t>Klik om de tekststijl te bewerken</a:t>
            </a:r>
          </a:p>
          <a:p>
            <a:pPr lvl="0"/>
            <a:r>
              <a:rPr lang="nl-NL" dirty="0"/>
              <a:t>Klik om de tekststijl te bewerken</a:t>
            </a:r>
          </a:p>
          <a:p>
            <a:pPr lvl="0"/>
            <a:r>
              <a:rPr lang="nl-NL" dirty="0"/>
              <a:t>Klik om de tekststijl te bewerken</a:t>
            </a:r>
          </a:p>
          <a:p>
            <a:pPr lvl="0"/>
            <a:r>
              <a:rPr lang="nl-NL" dirty="0"/>
              <a:t>Klik om de tekststijl te bewerken</a:t>
            </a:r>
          </a:p>
          <a:p>
            <a:pPr lvl="0"/>
            <a:r>
              <a:rPr lang="nl-NL" dirty="0"/>
              <a:t>Klik om de tekststijl te bewerken</a:t>
            </a:r>
          </a:p>
          <a:p>
            <a:pPr lvl="0"/>
            <a:endParaRPr lang="nl-NL" dirty="0"/>
          </a:p>
          <a:p>
            <a:pPr lvl="0"/>
            <a:endParaRPr lang="nl-NL" dirty="0"/>
          </a:p>
          <a:p>
            <a:pPr lvl="0"/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2" y="108000"/>
            <a:ext cx="7308593" cy="4113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nl-NL" dirty="0"/>
              <a:t>Titel van slide of hoofdstuk aanduiding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9587" y="4753062"/>
            <a:ext cx="655250" cy="20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73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57530" y="1035843"/>
            <a:ext cx="7915910" cy="615065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0097B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 dirty="0"/>
              <a:t>Kopregel </a:t>
            </a:r>
          </a:p>
        </p:txBody>
      </p:sp>
      <p:sp>
        <p:nvSpPr>
          <p:cNvPr id="3" name="Tijdelijke aanduiding voor tekst 3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2" y="107999"/>
            <a:ext cx="7570787" cy="4491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nl-NL" dirty="0"/>
              <a:t>Titel van slide of hoofdstuk aanduiding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2" hasCustomPrompt="1"/>
          </p:nvPr>
        </p:nvSpPr>
        <p:spPr>
          <a:xfrm>
            <a:off x="765160" y="1774032"/>
            <a:ext cx="3710420" cy="27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rgbClr val="0F596E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nl-NL" dirty="0"/>
              <a:t>Titel van de grafiek</a:t>
            </a:r>
          </a:p>
        </p:txBody>
      </p:sp>
      <p:sp>
        <p:nvSpPr>
          <p:cNvPr id="15" name="Tijdelijke aanduiding voor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6111994" y="1675491"/>
            <a:ext cx="1229426" cy="3391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aseline="0">
                <a:solidFill>
                  <a:srgbClr val="0F596E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6" name="Tijdelijke aanduiding voor tekst 14"/>
          <p:cNvSpPr>
            <a:spLocks noGrp="1"/>
          </p:cNvSpPr>
          <p:nvPr>
            <p:ph type="body" sz="quarter" idx="14" hasCustomPrompt="1"/>
          </p:nvPr>
        </p:nvSpPr>
        <p:spPr>
          <a:xfrm>
            <a:off x="6111994" y="2430843"/>
            <a:ext cx="1286784" cy="429271"/>
          </a:xfrm>
          <a:prstGeom prst="rect">
            <a:avLst/>
          </a:prstGeom>
        </p:spPr>
        <p:txBody>
          <a:bodyPr lIns="0" tIns="0" bIns="0"/>
          <a:lstStyle>
            <a:lvl1pPr marL="0" indent="0">
              <a:buNone/>
              <a:defRPr sz="3200" baseline="0">
                <a:solidFill>
                  <a:srgbClr val="0F596E"/>
                </a:solidFill>
              </a:defRPr>
            </a:lvl1pPr>
          </a:lstStyle>
          <a:p>
            <a:pPr lvl="0"/>
            <a:r>
              <a:rPr lang="nl-NL" dirty="0"/>
              <a:t>%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5" hasCustomPrompt="1"/>
          </p:nvPr>
        </p:nvSpPr>
        <p:spPr>
          <a:xfrm>
            <a:off x="6030053" y="2075610"/>
            <a:ext cx="1311368" cy="2363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aseline="0">
                <a:solidFill>
                  <a:srgbClr val="0F596E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nl-NL" dirty="0"/>
              <a:t>Platte tekst</a:t>
            </a:r>
          </a:p>
        </p:txBody>
      </p:sp>
      <p:sp>
        <p:nvSpPr>
          <p:cNvPr id="19" name="Tijdelijke aanduiding voor tekst 4"/>
          <p:cNvSpPr>
            <a:spLocks noGrp="1"/>
          </p:cNvSpPr>
          <p:nvPr>
            <p:ph type="body" sz="quarter" idx="16" hasCustomPrompt="1"/>
          </p:nvPr>
        </p:nvSpPr>
        <p:spPr>
          <a:xfrm>
            <a:off x="6111992" y="2860114"/>
            <a:ext cx="1229427" cy="2600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aseline="0">
                <a:solidFill>
                  <a:srgbClr val="0F596E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nl-NL" dirty="0"/>
              <a:t>Platte tekst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9587" y="4753062"/>
            <a:ext cx="655250" cy="20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024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57530" y="1035843"/>
            <a:ext cx="7915910" cy="619253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0097B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 dirty="0"/>
              <a:t>Kopregel </a:t>
            </a:r>
          </a:p>
        </p:txBody>
      </p:sp>
      <p:sp>
        <p:nvSpPr>
          <p:cNvPr id="3" name="Tijdelijke aanduiding voor tekst 3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108000"/>
            <a:ext cx="7300400" cy="4359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nl-NL" dirty="0"/>
              <a:t>Titel van slide of hoofdstuk aanduiding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2" hasCustomPrompt="1"/>
          </p:nvPr>
        </p:nvSpPr>
        <p:spPr>
          <a:xfrm>
            <a:off x="768094" y="1774032"/>
            <a:ext cx="4081462" cy="3071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rgbClr val="0F596E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nl-NL" dirty="0"/>
              <a:t>Titel van de grafiek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9587" y="4753062"/>
            <a:ext cx="655250" cy="20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986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9901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79" r:id="rId3"/>
    <p:sldLayoutId id="2147483662" r:id="rId4"/>
    <p:sldLayoutId id="2147483673" r:id="rId5"/>
    <p:sldLayoutId id="2147483663" r:id="rId6"/>
    <p:sldLayoutId id="2147483664" r:id="rId7"/>
    <p:sldLayoutId id="2147483665" r:id="rId8"/>
    <p:sldLayoutId id="2147483671" r:id="rId9"/>
    <p:sldLayoutId id="2147483666" r:id="rId10"/>
    <p:sldLayoutId id="2147483667" r:id="rId11"/>
    <p:sldLayoutId id="2147483675" r:id="rId12"/>
    <p:sldLayoutId id="2147483668" r:id="rId13"/>
    <p:sldLayoutId id="2147483669" r:id="rId14"/>
    <p:sldLayoutId id="2147483670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i="1" dirty="0"/>
              <a:t>Full </a:t>
            </a:r>
            <a:r>
              <a:rPr lang="nl-NL" sz="4000" i="1" dirty="0" err="1"/>
              <a:t>Unicode</a:t>
            </a:r>
            <a:r>
              <a:rPr lang="nl-NL" sz="4000" i="1" dirty="0"/>
              <a:t> support in </a:t>
            </a:r>
            <a:r>
              <a:rPr lang="nl-NL" sz="4000" i="1" dirty="0" err="1"/>
              <a:t>Tcl</a:t>
            </a:r>
            <a:r>
              <a:rPr lang="nl-NL" sz="4000" i="1" dirty="0"/>
              <a:t> 9.0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67E35D4-09DE-4CE6-B355-1119899716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93135" y="4426527"/>
            <a:ext cx="2824056" cy="617975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SUSE Headquarters, </a:t>
            </a:r>
            <a:r>
              <a:rPr lang="en-US" dirty="0" err="1"/>
              <a:t>Nürnberg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E9F4107-93FE-41C6-B44F-9C492A67F9C0}"/>
              </a:ext>
            </a:extLst>
          </p:cNvPr>
          <p:cNvSpPr txBox="1">
            <a:spLocks/>
          </p:cNvSpPr>
          <p:nvPr/>
        </p:nvSpPr>
        <p:spPr>
          <a:xfrm>
            <a:off x="454341" y="4607695"/>
            <a:ext cx="1314239" cy="43680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2019 June 29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2E34A1-A6E3-4EE6-A046-9676CC9D19FF}"/>
              </a:ext>
            </a:extLst>
          </p:cNvPr>
          <p:cNvSpPr txBox="1">
            <a:spLocks/>
          </p:cNvSpPr>
          <p:nvPr/>
        </p:nvSpPr>
        <p:spPr>
          <a:xfrm>
            <a:off x="3730758" y="3330592"/>
            <a:ext cx="1682484" cy="37852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Jan Nijtmans</a:t>
            </a:r>
          </a:p>
        </p:txBody>
      </p:sp>
    </p:spTree>
    <p:extLst>
      <p:ext uri="{BB962C8B-B14F-4D97-AF65-F5344CB8AC3E}">
        <p14:creationId xmlns:p14="http://schemas.microsoft.com/office/powerpoint/2010/main" val="683334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 err="1"/>
              <a:t>Binary</a:t>
            </a:r>
            <a:r>
              <a:rPr lang="nl-NL" dirty="0"/>
              <a:t> </a:t>
            </a:r>
            <a:r>
              <a:rPr lang="nl-NL" dirty="0" err="1"/>
              <a:t>incompatability</a:t>
            </a:r>
            <a:r>
              <a:rPr lang="nl-NL" dirty="0"/>
              <a:t>: </a:t>
            </a:r>
            <a:r>
              <a:rPr lang="nl-NL" dirty="0" err="1"/>
              <a:t>how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solve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9E97C1-E0DA-4F8F-9DDA-12CFC927B462}"/>
              </a:ext>
            </a:extLst>
          </p:cNvPr>
          <p:cNvSpPr txBox="1">
            <a:spLocks/>
          </p:cNvSpPr>
          <p:nvPr/>
        </p:nvSpPr>
        <p:spPr>
          <a:xfrm>
            <a:off x="98741" y="4617990"/>
            <a:ext cx="1730059" cy="43680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SUSE Headquarters,</a:t>
            </a:r>
          </a:p>
          <a:p>
            <a:r>
              <a:rPr lang="en-US" dirty="0">
                <a:solidFill>
                  <a:schemeClr val="tx1"/>
                </a:solidFill>
              </a:rPr>
              <a:t>2019 June 29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704277-ABD6-43B3-B43F-8E06BCADB8DD}"/>
              </a:ext>
            </a:extLst>
          </p:cNvPr>
          <p:cNvSpPr txBox="1"/>
          <p:nvPr/>
        </p:nvSpPr>
        <p:spPr>
          <a:xfrm>
            <a:off x="457199" y="985592"/>
            <a:ext cx="82423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>
                <a:latin typeface="+mj-lt"/>
                <a:cs typeface="Courier New" panose="02070309020205020404" pitchFamily="49" charset="0"/>
              </a:rPr>
              <a:t>Proposal</a:t>
            </a:r>
            <a:r>
              <a:rPr lang="nl-NL" dirty="0">
                <a:latin typeface="+mj-lt"/>
                <a:cs typeface="Courier New" panose="02070309020205020404" pitchFamily="49" charset="0"/>
              </a:rPr>
              <a:t> (TIP #542)</a:t>
            </a:r>
          </a:p>
          <a:p>
            <a:endParaRPr lang="nl-NL" dirty="0">
              <a:latin typeface="+mj-lt"/>
              <a:cs typeface="Courier New" panose="02070309020205020404" pitchFamily="49" charset="0"/>
            </a:endParaRPr>
          </a:p>
          <a:p>
            <a:r>
              <a:rPr lang="nl-NL" dirty="0">
                <a:latin typeface="+mj-lt"/>
                <a:cs typeface="Courier New" panose="02070309020205020404" pitchFamily="49" charset="0"/>
              </a:rPr>
              <a:t>TCL_UTF_MAX=4 is </a:t>
            </a:r>
            <a:r>
              <a:rPr lang="nl-NL" dirty="0" err="1">
                <a:latin typeface="+mj-lt"/>
                <a:cs typeface="Courier New" panose="02070309020205020404" pitchFamily="49" charset="0"/>
              </a:rPr>
              <a:t>incompatible</a:t>
            </a:r>
            <a:r>
              <a:rPr lang="nl-NL" dirty="0">
                <a:latin typeface="+mj-lt"/>
                <a:cs typeface="Courier New" panose="02070309020205020404" pitchFamily="49" charset="0"/>
              </a:rPr>
              <a:t> </a:t>
            </a:r>
            <a:r>
              <a:rPr lang="nl-NL" dirty="0" err="1">
                <a:latin typeface="+mj-lt"/>
                <a:cs typeface="Courier New" panose="02070309020205020404" pitchFamily="49" charset="0"/>
              </a:rPr>
              <a:t>with</a:t>
            </a:r>
            <a:r>
              <a:rPr lang="nl-NL" dirty="0">
                <a:latin typeface="+mj-lt"/>
                <a:cs typeface="Courier New" panose="02070309020205020404" pitchFamily="49" charset="0"/>
              </a:rPr>
              <a:t> TCL_UTF_MAX=6.</a:t>
            </a:r>
          </a:p>
          <a:p>
            <a:r>
              <a:rPr lang="nl-NL" dirty="0" err="1">
                <a:latin typeface="+mj-lt"/>
                <a:cs typeface="Courier New" panose="02070309020205020404" pitchFamily="49" charset="0"/>
              </a:rPr>
              <a:t>Reason</a:t>
            </a:r>
            <a:r>
              <a:rPr lang="nl-NL" dirty="0">
                <a:latin typeface="+mj-lt"/>
                <a:cs typeface="Courier New" panose="02070309020205020404" pitchFamily="49" charset="0"/>
              </a:rPr>
              <a:t>: </a:t>
            </a:r>
            <a:r>
              <a:rPr lang="nl-NL" dirty="0" err="1">
                <a:latin typeface="+mj-lt"/>
                <a:cs typeface="Courier New" panose="02070309020205020404" pitchFamily="49" charset="0"/>
              </a:rPr>
              <a:t>stub</a:t>
            </a:r>
            <a:r>
              <a:rPr lang="nl-NL" dirty="0">
                <a:latin typeface="+mj-lt"/>
                <a:cs typeface="Courier New" panose="02070309020205020404" pitchFamily="49" charset="0"/>
              </a:rPr>
              <a:t> </a:t>
            </a:r>
            <a:r>
              <a:rPr lang="nl-NL" dirty="0" err="1">
                <a:latin typeface="+mj-lt"/>
                <a:cs typeface="Courier New" panose="02070309020205020404" pitchFamily="49" charset="0"/>
              </a:rPr>
              <a:t>table</a:t>
            </a:r>
            <a:r>
              <a:rPr lang="nl-NL" dirty="0">
                <a:latin typeface="+mj-lt"/>
                <a:cs typeface="Courier New" panose="02070309020205020404" pitchFamily="49" charset="0"/>
              </a:rPr>
              <a:t>, e.g.</a:t>
            </a:r>
          </a:p>
          <a:p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nl-N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Tcl_AppendUnicodeToObj</a:t>
            </a: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 … </a:t>
            </a:r>
            <a:r>
              <a:rPr lang="nl-N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Tcl_UniChar</a:t>
            </a: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nl-N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…)</a:t>
            </a:r>
          </a:p>
          <a:p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nl-N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Tcl_GetUnicode</a:t>
            </a: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nl-N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Tcl_GetUnicodeFromObj</a:t>
            </a: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nl-N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Tcl_NewUnicodeObj</a:t>
            </a: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nl-N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Tcl_SetUnicodeObj</a:t>
            </a: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             -&gt;   </a:t>
            </a:r>
            <a:r>
              <a:rPr lang="nl-N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Deprecated</a:t>
            </a:r>
            <a:endParaRPr lang="nl-N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nl-N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Tcl_UniCharCaseMatch</a:t>
            </a: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nl-N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Tcl_UniCharLen</a:t>
            </a: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nl-N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Tcl_UniCharNcmp</a:t>
            </a: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nl-N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Tcl_UniCharNcasecmp</a:t>
            </a: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114271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 err="1"/>
              <a:t>Binary</a:t>
            </a:r>
            <a:r>
              <a:rPr lang="nl-NL" dirty="0"/>
              <a:t> </a:t>
            </a:r>
            <a:r>
              <a:rPr lang="nl-NL" dirty="0" err="1"/>
              <a:t>incompatability</a:t>
            </a:r>
            <a:r>
              <a:rPr lang="nl-NL" dirty="0"/>
              <a:t>: </a:t>
            </a:r>
            <a:r>
              <a:rPr lang="nl-NL" dirty="0" err="1"/>
              <a:t>how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solve</a:t>
            </a:r>
            <a:r>
              <a:rPr lang="nl-NL" dirty="0"/>
              <a:t> (2)</a:t>
            </a:r>
          </a:p>
          <a:p>
            <a:endParaRPr lang="nl-NL" dirty="0"/>
          </a:p>
          <a:p>
            <a:endParaRPr lang="nl-NL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9E97C1-E0DA-4F8F-9DDA-12CFC927B462}"/>
              </a:ext>
            </a:extLst>
          </p:cNvPr>
          <p:cNvSpPr txBox="1">
            <a:spLocks/>
          </p:cNvSpPr>
          <p:nvPr/>
        </p:nvSpPr>
        <p:spPr>
          <a:xfrm>
            <a:off x="98741" y="4617990"/>
            <a:ext cx="1730059" cy="43680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SUSE Headquarters,</a:t>
            </a:r>
          </a:p>
          <a:p>
            <a:r>
              <a:rPr lang="en-US" dirty="0">
                <a:solidFill>
                  <a:schemeClr val="tx1"/>
                </a:solidFill>
              </a:rPr>
              <a:t>2019 June 29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704277-ABD6-43B3-B43F-8E06BCADB8DD}"/>
              </a:ext>
            </a:extLst>
          </p:cNvPr>
          <p:cNvSpPr txBox="1"/>
          <p:nvPr/>
        </p:nvSpPr>
        <p:spPr>
          <a:xfrm>
            <a:off x="457199" y="985592"/>
            <a:ext cx="824230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>
                <a:latin typeface="+mj-lt"/>
                <a:cs typeface="Courier New" panose="02070309020205020404" pitchFamily="49" charset="0"/>
              </a:rPr>
              <a:t>Proposal</a:t>
            </a:r>
            <a:r>
              <a:rPr lang="nl-NL" dirty="0">
                <a:latin typeface="+mj-lt"/>
                <a:cs typeface="Courier New" panose="02070309020205020404" pitchFamily="49" charset="0"/>
              </a:rPr>
              <a:t> (TIP #542) </a:t>
            </a:r>
            <a:r>
              <a:rPr lang="nl-NL" dirty="0" err="1">
                <a:latin typeface="+mj-lt"/>
                <a:cs typeface="Courier New" panose="02070309020205020404" pitchFamily="49" charset="0"/>
              </a:rPr>
              <a:t>continued</a:t>
            </a:r>
            <a:r>
              <a:rPr lang="nl-NL" dirty="0">
                <a:latin typeface="+mj-lt"/>
                <a:cs typeface="Courier New" panose="02070309020205020404" pitchFamily="49" charset="0"/>
              </a:rPr>
              <a:t>.</a:t>
            </a:r>
          </a:p>
          <a:p>
            <a:endParaRPr lang="nl-NL" dirty="0">
              <a:latin typeface="+mj-lt"/>
              <a:cs typeface="Courier New" panose="02070309020205020404" pitchFamily="49" charset="0"/>
            </a:endParaRPr>
          </a:p>
          <a:p>
            <a:r>
              <a:rPr lang="nl-NL" dirty="0">
                <a:latin typeface="+mj-lt"/>
                <a:cs typeface="Courier New" panose="02070309020205020404" pitchFamily="49" charset="0"/>
              </a:rPr>
              <a:t>New </a:t>
            </a:r>
            <a:r>
              <a:rPr lang="nl-NL" dirty="0" err="1">
                <a:latin typeface="+mj-lt"/>
                <a:cs typeface="Courier New" panose="02070309020205020404" pitchFamily="49" charset="0"/>
              </a:rPr>
              <a:t>function</a:t>
            </a:r>
            <a:r>
              <a:rPr lang="nl-NL" dirty="0">
                <a:latin typeface="+mj-lt"/>
                <a:cs typeface="Courier New" panose="02070309020205020404" pitchFamily="49" charset="0"/>
              </a:rPr>
              <a:t>:</a:t>
            </a:r>
          </a:p>
          <a:p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nl-N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Tcl_UtfToUniChar</a:t>
            </a: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       -&gt; Tcl_UtfToUtf16() </a:t>
            </a:r>
          </a:p>
          <a:p>
            <a:endParaRPr lang="nl-N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nl-N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nl-NL" sz="1600" dirty="0" err="1">
                <a:latin typeface="+mj-lt"/>
                <a:cs typeface="Courier New" panose="02070309020205020404" pitchFamily="49" charset="0"/>
              </a:rPr>
              <a:t>From</a:t>
            </a:r>
            <a:r>
              <a:rPr lang="nl-NL" sz="1600" dirty="0">
                <a:latin typeface="+mj-lt"/>
                <a:cs typeface="Courier New" panose="02070309020205020404" pitchFamily="49" charset="0"/>
              </a:rPr>
              <a:t> 3 TCL_UTF_MAX modes </a:t>
            </a:r>
            <a:r>
              <a:rPr lang="nl-NL" sz="1600" dirty="0" err="1">
                <a:latin typeface="+mj-lt"/>
                <a:cs typeface="Courier New" panose="02070309020205020404" pitchFamily="49" charset="0"/>
              </a:rPr>
              <a:t>to</a:t>
            </a:r>
            <a:r>
              <a:rPr lang="nl-NL" sz="1600" dirty="0">
                <a:latin typeface="+mj-lt"/>
                <a:cs typeface="Courier New" panose="02070309020205020404" pitchFamily="49" charset="0"/>
              </a:rPr>
              <a:t> 2:</a:t>
            </a:r>
          </a:p>
          <a:p>
            <a:r>
              <a:rPr lang="nl-NL" sz="1600" dirty="0">
                <a:latin typeface="+mj-lt"/>
                <a:cs typeface="Courier New" panose="02070309020205020404" pitchFamily="49" charset="0"/>
              </a:rPr>
              <a:t>    TCL_UTF_MAX=3             </a:t>
            </a:r>
            <a:r>
              <a:rPr lang="nl-NL" sz="1600" dirty="0" err="1">
                <a:latin typeface="+mj-lt"/>
                <a:cs typeface="Courier New" panose="02070309020205020404" pitchFamily="49" charset="0"/>
              </a:rPr>
              <a:t>Use</a:t>
            </a:r>
            <a:r>
              <a:rPr lang="nl-NL" sz="1600" dirty="0">
                <a:latin typeface="+mj-lt"/>
                <a:cs typeface="Courier New" panose="02070309020205020404" pitchFamily="49" charset="0"/>
              </a:rPr>
              <a:t> </a:t>
            </a:r>
            <a:r>
              <a:rPr lang="nl-NL" sz="1600" dirty="0" err="1">
                <a:latin typeface="+mj-lt"/>
                <a:cs typeface="Courier New" panose="02070309020205020404" pitchFamily="49" charset="0"/>
              </a:rPr>
              <a:t>Surrogates</a:t>
            </a:r>
            <a:r>
              <a:rPr lang="nl-NL" sz="1600" dirty="0">
                <a:latin typeface="+mj-lt"/>
                <a:cs typeface="Courier New" panose="02070309020205020404" pitchFamily="49" charset="0"/>
              </a:rPr>
              <a:t> </a:t>
            </a:r>
            <a:r>
              <a:rPr lang="nl-NL" sz="1600" dirty="0" err="1">
                <a:latin typeface="+mj-lt"/>
                <a:cs typeface="Courier New" panose="02070309020205020404" pitchFamily="49" charset="0"/>
              </a:rPr>
              <a:t>for</a:t>
            </a:r>
            <a:r>
              <a:rPr lang="nl-NL" sz="1600" dirty="0">
                <a:latin typeface="+mj-lt"/>
                <a:cs typeface="Courier New" panose="02070309020205020404" pitchFamily="49" charset="0"/>
              </a:rPr>
              <a:t> </a:t>
            </a:r>
            <a:r>
              <a:rPr lang="nl-NL" sz="1600" dirty="0" err="1">
                <a:latin typeface="+mj-lt"/>
                <a:cs typeface="Courier New" panose="02070309020205020404" pitchFamily="49" charset="0"/>
              </a:rPr>
              <a:t>internal</a:t>
            </a:r>
            <a:r>
              <a:rPr lang="nl-NL" sz="1600" dirty="0">
                <a:latin typeface="+mj-lt"/>
                <a:cs typeface="Courier New" panose="02070309020205020404" pitchFamily="49" charset="0"/>
              </a:rPr>
              <a:t> </a:t>
            </a:r>
            <a:r>
              <a:rPr lang="nl-NL" sz="1600" dirty="0" err="1">
                <a:latin typeface="+mj-lt"/>
                <a:cs typeface="Courier New" panose="02070309020205020404" pitchFamily="49" charset="0"/>
              </a:rPr>
              <a:t>representation</a:t>
            </a:r>
            <a:endParaRPr lang="nl-NL" sz="1600" dirty="0">
              <a:latin typeface="+mj-lt"/>
              <a:cs typeface="Courier New" panose="02070309020205020404" pitchFamily="49" charset="0"/>
            </a:endParaRPr>
          </a:p>
          <a:p>
            <a:r>
              <a:rPr lang="nl-NL" sz="1600" dirty="0">
                <a:latin typeface="+mj-lt"/>
                <a:cs typeface="Courier New" panose="02070309020205020404" pitchFamily="49" charset="0"/>
              </a:rPr>
              <a:t>    TCL_UTF_MAX&gt;3             Full </a:t>
            </a:r>
            <a:r>
              <a:rPr lang="nl-NL" sz="1600" dirty="0" err="1">
                <a:latin typeface="+mj-lt"/>
                <a:cs typeface="Courier New" panose="02070309020205020404" pitchFamily="49" charset="0"/>
              </a:rPr>
              <a:t>Unicode</a:t>
            </a:r>
            <a:r>
              <a:rPr lang="nl-NL" sz="1600" dirty="0">
                <a:latin typeface="+mj-lt"/>
                <a:cs typeface="Courier New" panose="02070309020205020404" pitchFamily="49" charset="0"/>
              </a:rPr>
              <a:t> mode.</a:t>
            </a:r>
          </a:p>
          <a:p>
            <a:endParaRPr lang="nl-NL" sz="1600" dirty="0">
              <a:latin typeface="+mj-lt"/>
              <a:cs typeface="Courier New" panose="02070309020205020404" pitchFamily="49" charset="0"/>
            </a:endParaRPr>
          </a:p>
          <a:p>
            <a:r>
              <a:rPr lang="nl-NL" sz="1600" dirty="0" err="1">
                <a:latin typeface="+mj-lt"/>
                <a:cs typeface="Courier New" panose="02070309020205020404" pitchFamily="49" charset="0"/>
              </a:rPr>
              <a:t>Implemenented</a:t>
            </a:r>
            <a:r>
              <a:rPr lang="nl-NL" sz="1600" dirty="0">
                <a:latin typeface="+mj-lt"/>
                <a:cs typeface="Courier New" panose="02070309020205020404" pitchFamily="49" charset="0"/>
              </a:rPr>
              <a:t> in “</a:t>
            </a:r>
            <a:r>
              <a:rPr lang="nl-NL" sz="1600" dirty="0" err="1">
                <a:latin typeface="+mj-lt"/>
                <a:cs typeface="Courier New" panose="02070309020205020404" pitchFamily="49" charset="0"/>
              </a:rPr>
              <a:t>utf</a:t>
            </a:r>
            <a:r>
              <a:rPr lang="nl-NL" sz="1600" dirty="0">
                <a:latin typeface="+mj-lt"/>
                <a:cs typeface="Courier New" panose="02070309020205020404" pitchFamily="49" charset="0"/>
              </a:rPr>
              <a:t>-max” </a:t>
            </a:r>
            <a:r>
              <a:rPr lang="nl-NL" sz="1600" dirty="0" err="1">
                <a:latin typeface="+mj-lt"/>
                <a:cs typeface="Courier New" panose="02070309020205020404" pitchFamily="49" charset="0"/>
              </a:rPr>
              <a:t>branch</a:t>
            </a:r>
            <a:r>
              <a:rPr lang="nl-NL" sz="1600" dirty="0">
                <a:latin typeface="+mj-lt"/>
                <a:cs typeface="Courier New" panose="02070309020205020404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2603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 err="1"/>
              <a:t>Finally</a:t>
            </a:r>
            <a:r>
              <a:rPr lang="nl-NL" dirty="0"/>
              <a:t>, </a:t>
            </a:r>
            <a:r>
              <a:rPr lang="nl-NL" dirty="0" err="1"/>
              <a:t>Tcl</a:t>
            </a:r>
            <a:r>
              <a:rPr lang="nl-NL" dirty="0"/>
              <a:t> 9</a:t>
            </a:r>
          </a:p>
          <a:p>
            <a:endParaRPr lang="nl-NL" dirty="0"/>
          </a:p>
          <a:p>
            <a:endParaRPr lang="nl-NL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9E97C1-E0DA-4F8F-9DDA-12CFC927B462}"/>
              </a:ext>
            </a:extLst>
          </p:cNvPr>
          <p:cNvSpPr txBox="1">
            <a:spLocks/>
          </p:cNvSpPr>
          <p:nvPr/>
        </p:nvSpPr>
        <p:spPr>
          <a:xfrm>
            <a:off x="98741" y="4617990"/>
            <a:ext cx="1730059" cy="43680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SUSE Headquarters,</a:t>
            </a:r>
          </a:p>
          <a:p>
            <a:r>
              <a:rPr lang="en-US" dirty="0">
                <a:solidFill>
                  <a:schemeClr val="tx1"/>
                </a:solidFill>
              </a:rPr>
              <a:t>2019 June 29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704277-ABD6-43B3-B43F-8E06BCADB8DD}"/>
              </a:ext>
            </a:extLst>
          </p:cNvPr>
          <p:cNvSpPr txBox="1"/>
          <p:nvPr/>
        </p:nvSpPr>
        <p:spPr>
          <a:xfrm>
            <a:off x="457199" y="985592"/>
            <a:ext cx="824230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>
                <a:latin typeface="+mj-lt"/>
                <a:cs typeface="Courier New" panose="02070309020205020404" pitchFamily="49" charset="0"/>
              </a:rPr>
              <a:t>Proposal</a:t>
            </a:r>
            <a:r>
              <a:rPr lang="nl-NL" dirty="0">
                <a:latin typeface="+mj-lt"/>
                <a:cs typeface="Courier New" panose="02070309020205020404" pitchFamily="49" charset="0"/>
              </a:rPr>
              <a:t> (TIP #497).</a:t>
            </a:r>
          </a:p>
          <a:p>
            <a:endParaRPr lang="nl-NL" dirty="0">
              <a:latin typeface="+mj-lt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latin typeface="+mj-lt"/>
                <a:cs typeface="Courier New" panose="02070309020205020404" pitchFamily="49" charset="0"/>
              </a:rPr>
              <a:t>Change default </a:t>
            </a:r>
            <a:r>
              <a:rPr lang="nl-NL" sz="1600" dirty="0" err="1">
                <a:latin typeface="+mj-lt"/>
                <a:cs typeface="Courier New" panose="02070309020205020404" pitchFamily="49" charset="0"/>
              </a:rPr>
              <a:t>from</a:t>
            </a:r>
            <a:r>
              <a:rPr lang="nl-NL" sz="1600" dirty="0">
                <a:latin typeface="+mj-lt"/>
                <a:cs typeface="Courier New" panose="02070309020205020404" pitchFamily="49" charset="0"/>
              </a:rPr>
              <a:t> TCL_UTF_MAX=3 </a:t>
            </a:r>
            <a:r>
              <a:rPr lang="nl-NL" sz="1600" dirty="0" err="1">
                <a:latin typeface="+mj-lt"/>
                <a:cs typeface="Courier New" panose="02070309020205020404" pitchFamily="49" charset="0"/>
              </a:rPr>
              <a:t>to</a:t>
            </a:r>
            <a:r>
              <a:rPr lang="nl-NL" sz="1600" dirty="0">
                <a:latin typeface="+mj-lt"/>
                <a:cs typeface="Courier New" panose="02070309020205020404" pitchFamily="49" charset="0"/>
              </a:rPr>
              <a:t> TCL_UTF_MAX=4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err="1">
                <a:latin typeface="+mj-lt"/>
                <a:cs typeface="Courier New" panose="02070309020205020404" pitchFamily="49" charset="0"/>
              </a:rPr>
              <a:t>Whatever</a:t>
            </a:r>
            <a:r>
              <a:rPr lang="nl-NL" sz="1600" dirty="0">
                <a:latin typeface="+mj-lt"/>
                <a:cs typeface="Courier New" panose="02070309020205020404" pitchFamily="49" charset="0"/>
              </a:rPr>
              <a:t> more is </a:t>
            </a:r>
            <a:r>
              <a:rPr lang="nl-NL" sz="1600" dirty="0" err="1">
                <a:latin typeface="+mj-lt"/>
                <a:cs typeface="Courier New" panose="02070309020205020404" pitchFamily="49" charset="0"/>
              </a:rPr>
              <a:t>needed</a:t>
            </a:r>
            <a:r>
              <a:rPr lang="nl-NL" sz="1600" dirty="0">
                <a:latin typeface="+mj-lt"/>
                <a:cs typeface="Courier New" panose="02070309020205020404" pitchFamily="49" charset="0"/>
              </a:rPr>
              <a:t>/</a:t>
            </a:r>
            <a:r>
              <a:rPr lang="nl-NL" sz="1600" dirty="0" err="1">
                <a:latin typeface="+mj-lt"/>
                <a:cs typeface="Courier New" panose="02070309020205020404" pitchFamily="49" charset="0"/>
              </a:rPr>
              <a:t>internal</a:t>
            </a:r>
            <a:r>
              <a:rPr lang="nl-NL" sz="1600" dirty="0">
                <a:latin typeface="+mj-lt"/>
                <a:cs typeface="Courier New" panose="02070309020205020404" pitchFamily="49" charset="0"/>
              </a:rPr>
              <a:t> </a:t>
            </a:r>
            <a:r>
              <a:rPr lang="nl-NL" sz="1600" dirty="0" err="1">
                <a:latin typeface="+mj-lt"/>
                <a:cs typeface="Courier New" panose="02070309020205020404" pitchFamily="49" charset="0"/>
              </a:rPr>
              <a:t>optimizations</a:t>
            </a:r>
            <a:r>
              <a:rPr lang="nl-NL" sz="1600" dirty="0">
                <a:latin typeface="+mj-lt"/>
                <a:cs typeface="Courier New" panose="02070309020205020404" pitchFamily="49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>
              <a:latin typeface="+mj-lt"/>
              <a:cs typeface="Courier New" panose="02070309020205020404" pitchFamily="49" charset="0"/>
            </a:endParaRPr>
          </a:p>
          <a:p>
            <a:r>
              <a:rPr lang="nl-NL" sz="1600" dirty="0">
                <a:latin typeface="+mj-lt"/>
                <a:cs typeface="Courier New" panose="02070309020205020404" pitchFamily="49" charset="0"/>
              </a:rPr>
              <a:t>Goal:   </a:t>
            </a:r>
            <a:r>
              <a:rPr lang="nl-NL" sz="1600" dirty="0" err="1">
                <a:latin typeface="+mj-lt"/>
                <a:cs typeface="Courier New" panose="02070309020205020404" pitchFamily="49" charset="0"/>
              </a:rPr>
              <a:t>Extensions</a:t>
            </a:r>
            <a:r>
              <a:rPr lang="nl-NL" sz="1600" dirty="0">
                <a:latin typeface="+mj-lt"/>
                <a:cs typeface="Courier New" panose="02070309020205020404" pitchFamily="49" charset="0"/>
              </a:rPr>
              <a:t> </a:t>
            </a:r>
            <a:r>
              <a:rPr lang="nl-NL" sz="1600" dirty="0" err="1">
                <a:latin typeface="+mj-lt"/>
                <a:cs typeface="Courier New" panose="02070309020205020404" pitchFamily="49" charset="0"/>
              </a:rPr>
              <a:t>can</a:t>
            </a:r>
            <a:r>
              <a:rPr lang="nl-NL" sz="1600" dirty="0">
                <a:latin typeface="+mj-lt"/>
                <a:cs typeface="Courier New" panose="02070309020205020404" pitchFamily="49" charset="0"/>
              </a:rPr>
              <a:t> </a:t>
            </a:r>
            <a:r>
              <a:rPr lang="nl-NL" sz="1600" dirty="0" err="1">
                <a:latin typeface="+mj-lt"/>
                <a:cs typeface="Courier New" panose="02070309020205020404" pitchFamily="49" charset="0"/>
              </a:rPr>
              <a:t>be</a:t>
            </a:r>
            <a:r>
              <a:rPr lang="nl-NL" sz="1600" dirty="0">
                <a:latin typeface="+mj-lt"/>
                <a:cs typeface="Courier New" panose="02070309020205020404" pitchFamily="49" charset="0"/>
              </a:rPr>
              <a:t> </a:t>
            </a:r>
            <a:r>
              <a:rPr lang="nl-NL" sz="1600" dirty="0" err="1">
                <a:latin typeface="+mj-lt"/>
                <a:cs typeface="Courier New" panose="02070309020205020404" pitchFamily="49" charset="0"/>
              </a:rPr>
              <a:t>compiled</a:t>
            </a:r>
            <a:r>
              <a:rPr lang="nl-NL" sz="1600" dirty="0">
                <a:latin typeface="+mj-lt"/>
                <a:cs typeface="Courier New" panose="02070309020205020404" pitchFamily="49" charset="0"/>
              </a:rPr>
              <a:t> </a:t>
            </a:r>
            <a:r>
              <a:rPr lang="nl-NL" sz="1600" dirty="0" err="1">
                <a:latin typeface="+mj-lt"/>
                <a:cs typeface="Courier New" panose="02070309020205020404" pitchFamily="49" charset="0"/>
              </a:rPr>
              <a:t>with</a:t>
            </a:r>
            <a:r>
              <a:rPr lang="nl-NL" sz="1600" dirty="0">
                <a:latin typeface="+mj-lt"/>
                <a:cs typeface="Courier New" panose="02070309020205020404" pitchFamily="49" charset="0"/>
              </a:rPr>
              <a:t> TCL_UTF_MAX=3, </a:t>
            </a:r>
            <a:r>
              <a:rPr lang="nl-NL" sz="1600" dirty="0" err="1">
                <a:latin typeface="+mj-lt"/>
                <a:cs typeface="Courier New" panose="02070309020205020404" pitchFamily="49" charset="0"/>
              </a:rPr>
              <a:t>if</a:t>
            </a:r>
            <a:r>
              <a:rPr lang="nl-NL" sz="1600" dirty="0">
                <a:latin typeface="+mj-lt"/>
                <a:cs typeface="Courier New" panose="02070309020205020404" pitchFamily="49" charset="0"/>
              </a:rPr>
              <a:t> </a:t>
            </a:r>
            <a:r>
              <a:rPr lang="nl-NL" sz="1600" dirty="0" err="1">
                <a:latin typeface="+mj-lt"/>
                <a:cs typeface="Courier New" panose="02070309020205020404" pitchFamily="49" charset="0"/>
              </a:rPr>
              <a:t>they</a:t>
            </a:r>
            <a:r>
              <a:rPr lang="nl-NL" sz="1600" dirty="0">
                <a:latin typeface="+mj-lt"/>
                <a:cs typeface="Courier New" panose="02070309020205020404" pitchFamily="49" charset="0"/>
              </a:rPr>
              <a:t> want </a:t>
            </a:r>
            <a:r>
              <a:rPr lang="nl-NL" sz="1600" dirty="0" err="1">
                <a:latin typeface="+mj-lt"/>
                <a:cs typeface="Courier New" panose="02070309020205020404" pitchFamily="49" charset="0"/>
              </a:rPr>
              <a:t>to</a:t>
            </a:r>
            <a:r>
              <a:rPr lang="nl-NL" sz="1600" dirty="0">
                <a:latin typeface="+mj-lt"/>
                <a:cs typeface="Courier New" panose="02070309020205020404" pitchFamily="49" charset="0"/>
              </a:rPr>
              <a:t> </a:t>
            </a:r>
            <a:r>
              <a:rPr lang="nl-NL" sz="1600" dirty="0" err="1">
                <a:latin typeface="+mj-lt"/>
                <a:cs typeface="Courier New" panose="02070309020205020404" pitchFamily="49" charset="0"/>
              </a:rPr>
              <a:t>stay</a:t>
            </a:r>
            <a:r>
              <a:rPr lang="nl-NL" sz="1600" dirty="0">
                <a:latin typeface="+mj-lt"/>
                <a:cs typeface="Courier New" panose="02070309020205020404" pitchFamily="49" charset="0"/>
              </a:rPr>
              <a:t> </a:t>
            </a:r>
            <a:r>
              <a:rPr lang="nl-NL" sz="1600" dirty="0" err="1">
                <a:latin typeface="+mj-lt"/>
                <a:cs typeface="Courier New" panose="02070309020205020404" pitchFamily="49" charset="0"/>
              </a:rPr>
              <a:t>source-compatible</a:t>
            </a:r>
            <a:r>
              <a:rPr lang="nl-NL" sz="1600" dirty="0">
                <a:latin typeface="+mj-lt"/>
                <a:cs typeface="Courier New" panose="02070309020205020404" pitchFamily="49" charset="0"/>
              </a:rPr>
              <a:t> </a:t>
            </a:r>
            <a:r>
              <a:rPr lang="nl-NL" sz="1600" dirty="0" err="1">
                <a:latin typeface="+mj-lt"/>
                <a:cs typeface="Courier New" panose="02070309020205020404" pitchFamily="49" charset="0"/>
              </a:rPr>
              <a:t>with</a:t>
            </a:r>
            <a:r>
              <a:rPr lang="nl-NL" sz="1600" dirty="0">
                <a:latin typeface="+mj-lt"/>
                <a:cs typeface="Courier New" panose="02070309020205020404" pitchFamily="49" charset="0"/>
              </a:rPr>
              <a:t> </a:t>
            </a:r>
            <a:r>
              <a:rPr lang="nl-NL" sz="1600" dirty="0" err="1">
                <a:latin typeface="+mj-lt"/>
                <a:cs typeface="Courier New" panose="02070309020205020404" pitchFamily="49" charset="0"/>
              </a:rPr>
              <a:t>Tcl</a:t>
            </a:r>
            <a:r>
              <a:rPr lang="nl-NL" sz="1600" dirty="0">
                <a:latin typeface="+mj-lt"/>
                <a:cs typeface="Courier New" panose="02070309020205020404" pitchFamily="49" charset="0"/>
              </a:rPr>
              <a:t> 8.x. </a:t>
            </a:r>
            <a:r>
              <a:rPr lang="nl-NL" sz="1600" dirty="0" err="1">
                <a:latin typeface="+mj-lt"/>
                <a:cs typeface="Courier New" panose="02070309020205020404" pitchFamily="49" charset="0"/>
              </a:rPr>
              <a:t>This</a:t>
            </a:r>
            <a:r>
              <a:rPr lang="nl-NL" sz="1600" dirty="0">
                <a:latin typeface="+mj-lt"/>
                <a:cs typeface="Courier New" panose="02070309020205020404" pitchFamily="49" charset="0"/>
              </a:rPr>
              <a:t> </a:t>
            </a:r>
            <a:r>
              <a:rPr lang="nl-NL" sz="1600" dirty="0" err="1">
                <a:latin typeface="+mj-lt"/>
                <a:cs typeface="Courier New" panose="02070309020205020404" pitchFamily="49" charset="0"/>
              </a:rPr>
              <a:t>will</a:t>
            </a:r>
            <a:r>
              <a:rPr lang="nl-NL" sz="1600" dirty="0">
                <a:latin typeface="+mj-lt"/>
                <a:cs typeface="Courier New" panose="02070309020205020404" pitchFamily="49" charset="0"/>
              </a:rPr>
              <a:t> </a:t>
            </a:r>
            <a:r>
              <a:rPr lang="nl-NL" sz="1600" dirty="0" err="1">
                <a:latin typeface="+mj-lt"/>
                <a:cs typeface="Courier New" panose="02070309020205020404" pitchFamily="49" charset="0"/>
              </a:rPr>
              <a:t>work</a:t>
            </a:r>
            <a:r>
              <a:rPr lang="nl-NL" sz="1600" dirty="0">
                <a:latin typeface="+mj-lt"/>
                <a:cs typeface="Courier New" panose="02070309020205020404" pitchFamily="49" charset="0"/>
              </a:rPr>
              <a:t> </a:t>
            </a:r>
            <a:r>
              <a:rPr lang="nl-NL" sz="1600" dirty="0" err="1">
                <a:latin typeface="+mj-lt"/>
                <a:cs typeface="Courier New" panose="02070309020205020404" pitchFamily="49" charset="0"/>
              </a:rPr>
              <a:t>with</a:t>
            </a:r>
            <a:r>
              <a:rPr lang="nl-NL" sz="1600" dirty="0">
                <a:latin typeface="+mj-lt"/>
                <a:cs typeface="Courier New" panose="02070309020205020404" pitchFamily="49" charset="0"/>
              </a:rPr>
              <a:t> a </a:t>
            </a:r>
            <a:r>
              <a:rPr lang="nl-NL" sz="1600" dirty="0" err="1">
                <a:latin typeface="+mj-lt"/>
                <a:cs typeface="Courier New" panose="02070309020205020404" pitchFamily="49" charset="0"/>
              </a:rPr>
              <a:t>Tcl</a:t>
            </a:r>
            <a:r>
              <a:rPr lang="nl-NL" sz="1600" dirty="0">
                <a:latin typeface="+mj-lt"/>
                <a:cs typeface="Courier New" panose="02070309020205020404" pitchFamily="49" charset="0"/>
              </a:rPr>
              <a:t> </a:t>
            </a:r>
            <a:r>
              <a:rPr lang="nl-NL" sz="1600" dirty="0" err="1">
                <a:latin typeface="+mj-lt"/>
                <a:cs typeface="Courier New" panose="02070309020205020404" pitchFamily="49" charset="0"/>
              </a:rPr>
              <a:t>compiled</a:t>
            </a:r>
            <a:r>
              <a:rPr lang="nl-NL" sz="1600" dirty="0">
                <a:latin typeface="+mj-lt"/>
                <a:cs typeface="Courier New" panose="02070309020205020404" pitchFamily="49" charset="0"/>
              </a:rPr>
              <a:t> </a:t>
            </a:r>
            <a:r>
              <a:rPr lang="nl-NL" sz="1600" dirty="0" err="1">
                <a:latin typeface="+mj-lt"/>
                <a:cs typeface="Courier New" panose="02070309020205020404" pitchFamily="49" charset="0"/>
              </a:rPr>
              <a:t>with</a:t>
            </a:r>
            <a:r>
              <a:rPr lang="nl-NL" sz="1600" dirty="0">
                <a:latin typeface="+mj-lt"/>
                <a:cs typeface="Courier New" panose="02070309020205020404" pitchFamily="49" charset="0"/>
              </a:rPr>
              <a:t> TCL_UTF_MAX=4.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>
              <a:latin typeface="+mj-lt"/>
              <a:cs typeface="Courier New" panose="02070309020205020404" pitchFamily="49" charset="0"/>
            </a:endParaRPr>
          </a:p>
          <a:p>
            <a:r>
              <a:rPr lang="nl-NL" sz="1600" dirty="0" err="1">
                <a:latin typeface="+mj-lt"/>
                <a:cs typeface="Courier New" panose="02070309020205020404" pitchFamily="49" charset="0"/>
              </a:rPr>
              <a:t>This</a:t>
            </a:r>
            <a:r>
              <a:rPr lang="nl-NL" sz="1600" dirty="0">
                <a:latin typeface="+mj-lt"/>
                <a:cs typeface="Courier New" panose="02070309020205020404" pitchFamily="49" charset="0"/>
              </a:rPr>
              <a:t> TIP is far </a:t>
            </a:r>
            <a:r>
              <a:rPr lang="nl-NL" sz="1600" dirty="0" err="1">
                <a:latin typeface="+mj-lt"/>
                <a:cs typeface="Courier New" panose="02070309020205020404" pitchFamily="49" charset="0"/>
              </a:rPr>
              <a:t>from</a:t>
            </a:r>
            <a:r>
              <a:rPr lang="nl-NL" sz="1600" dirty="0">
                <a:latin typeface="+mj-lt"/>
                <a:cs typeface="Courier New" panose="02070309020205020404" pitchFamily="49" charset="0"/>
              </a:rPr>
              <a:t> </a:t>
            </a:r>
            <a:r>
              <a:rPr lang="nl-NL" sz="1600" dirty="0" err="1">
                <a:latin typeface="+mj-lt"/>
                <a:cs typeface="Courier New" panose="02070309020205020404" pitchFamily="49" charset="0"/>
              </a:rPr>
              <a:t>finished</a:t>
            </a:r>
            <a:r>
              <a:rPr lang="nl-NL" sz="1600" dirty="0">
                <a:latin typeface="+mj-lt"/>
                <a:cs typeface="Courier New" panose="02070309020205020404" pitchFamily="49" charset="0"/>
              </a:rPr>
              <a:t>, </a:t>
            </a:r>
            <a:r>
              <a:rPr lang="nl-NL" sz="1600" dirty="0" err="1">
                <a:latin typeface="+mj-lt"/>
                <a:cs typeface="Courier New" panose="02070309020205020404" pitchFamily="49" charset="0"/>
              </a:rPr>
              <a:t>because</a:t>
            </a:r>
            <a:r>
              <a:rPr lang="nl-NL" sz="1600" dirty="0">
                <a:latin typeface="+mj-lt"/>
                <a:cs typeface="Courier New" panose="02070309020205020404" pitchFamily="49" charset="0"/>
              </a:rPr>
              <a:t> </a:t>
            </a:r>
            <a:r>
              <a:rPr lang="nl-NL" sz="1600" dirty="0" err="1">
                <a:latin typeface="+mj-lt"/>
                <a:cs typeface="Courier New" panose="02070309020205020404" pitchFamily="49" charset="0"/>
              </a:rPr>
              <a:t>it</a:t>
            </a:r>
            <a:r>
              <a:rPr lang="nl-NL" sz="1600" dirty="0">
                <a:latin typeface="+mj-lt"/>
                <a:cs typeface="Courier New" panose="02070309020205020404" pitchFamily="49" charset="0"/>
              </a:rPr>
              <a:t> has #547, #548, #542 as </a:t>
            </a:r>
            <a:r>
              <a:rPr lang="nl-NL" sz="1600" dirty="0" err="1">
                <a:latin typeface="+mj-lt"/>
                <a:cs typeface="Courier New" panose="02070309020205020404" pitchFamily="49" charset="0"/>
              </a:rPr>
              <a:t>prerequisite</a:t>
            </a:r>
            <a:r>
              <a:rPr lang="nl-NL" sz="1600" dirty="0">
                <a:latin typeface="+mj-lt"/>
                <a:cs typeface="Courier New" panose="02070309020205020404" pitchFamily="49" charset="0"/>
              </a:rPr>
              <a:t>.</a:t>
            </a:r>
            <a:endParaRPr lang="nl-N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nl-N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736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 err="1"/>
              <a:t>Questions</a:t>
            </a:r>
            <a:r>
              <a:rPr lang="nl-NL" dirty="0"/>
              <a:t> ???</a:t>
            </a:r>
          </a:p>
          <a:p>
            <a:endParaRPr lang="nl-NL" dirty="0"/>
          </a:p>
          <a:p>
            <a:endParaRPr lang="nl-NL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9E97C1-E0DA-4F8F-9DDA-12CFC927B462}"/>
              </a:ext>
            </a:extLst>
          </p:cNvPr>
          <p:cNvSpPr txBox="1">
            <a:spLocks/>
          </p:cNvSpPr>
          <p:nvPr/>
        </p:nvSpPr>
        <p:spPr>
          <a:xfrm>
            <a:off x="98741" y="4617990"/>
            <a:ext cx="1730059" cy="43680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SUSE Headquarters,</a:t>
            </a:r>
          </a:p>
          <a:p>
            <a:r>
              <a:rPr lang="en-US" dirty="0">
                <a:solidFill>
                  <a:schemeClr val="tx1"/>
                </a:solidFill>
              </a:rPr>
              <a:t>2019 June 29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704277-ABD6-43B3-B43F-8E06BCADB8DD}"/>
              </a:ext>
            </a:extLst>
          </p:cNvPr>
          <p:cNvSpPr txBox="1"/>
          <p:nvPr/>
        </p:nvSpPr>
        <p:spPr>
          <a:xfrm>
            <a:off x="650239" y="1087192"/>
            <a:ext cx="82423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600" dirty="0">
              <a:latin typeface="+mj-lt"/>
              <a:cs typeface="Courier New" panose="02070309020205020404" pitchFamily="49" charset="0"/>
            </a:endParaRPr>
          </a:p>
          <a:p>
            <a:r>
              <a:rPr lang="nl-NL" sz="7200" dirty="0">
                <a:latin typeface="+mj-lt"/>
                <a:cs typeface="Courier New" panose="02070309020205020404" pitchFamily="49" charset="0"/>
              </a:rPr>
              <a:t>            ???</a:t>
            </a:r>
            <a:endParaRPr lang="nl-NL" sz="7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847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7357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2109" y="1704109"/>
            <a:ext cx="1025236" cy="1233055"/>
          </a:xfrm>
          <a:prstGeom prst="rect">
            <a:avLst/>
          </a:prstGeom>
          <a:solidFill>
            <a:srgbClr val="AC1639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198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9E97C1-E0DA-4F8F-9DDA-12CFC927B462}"/>
              </a:ext>
            </a:extLst>
          </p:cNvPr>
          <p:cNvSpPr txBox="1">
            <a:spLocks/>
          </p:cNvSpPr>
          <p:nvPr/>
        </p:nvSpPr>
        <p:spPr>
          <a:xfrm>
            <a:off x="149541" y="4625880"/>
            <a:ext cx="1730059" cy="43680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SUSE Headquarters,</a:t>
            </a:r>
          </a:p>
          <a:p>
            <a:r>
              <a:rPr lang="en-US" dirty="0">
                <a:solidFill>
                  <a:schemeClr val="tx1"/>
                </a:solidFill>
              </a:rPr>
              <a:t>2019 June 29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704277-ABD6-43B3-B43F-8E06BCADB8DD}"/>
              </a:ext>
            </a:extLst>
          </p:cNvPr>
          <p:cNvSpPr txBox="1"/>
          <p:nvPr/>
        </p:nvSpPr>
        <p:spPr>
          <a:xfrm>
            <a:off x="457199" y="985593"/>
            <a:ext cx="71755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introduction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current</a:t>
            </a:r>
            <a:r>
              <a:rPr lang="nl-NL" dirty="0"/>
              <a:t> state of </a:t>
            </a:r>
            <a:r>
              <a:rPr lang="nl-NL" dirty="0" err="1"/>
              <a:t>Tcl</a:t>
            </a:r>
            <a:r>
              <a:rPr lang="nl-NL" dirty="0"/>
              <a:t>/</a:t>
            </a:r>
            <a:r>
              <a:rPr lang="nl-NL" dirty="0" err="1"/>
              <a:t>Tk</a:t>
            </a:r>
            <a:r>
              <a:rPr lang="nl-NL" dirty="0"/>
              <a:t> 8.7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current</a:t>
            </a:r>
            <a:r>
              <a:rPr lang="nl-NL" dirty="0"/>
              <a:t> state of </a:t>
            </a:r>
            <a:r>
              <a:rPr lang="nl-NL" dirty="0" err="1"/>
              <a:t>Androwish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regular</a:t>
            </a:r>
            <a:r>
              <a:rPr lang="nl-NL" dirty="0"/>
              <a:t> </a:t>
            </a:r>
            <a:r>
              <a:rPr lang="nl-NL" dirty="0" err="1"/>
              <a:t>expressions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“</a:t>
            </a:r>
            <a:r>
              <a:rPr lang="nl-NL" dirty="0" err="1"/>
              <a:t>unicode</a:t>
            </a:r>
            <a:r>
              <a:rPr lang="nl-NL" dirty="0"/>
              <a:t>” </a:t>
            </a:r>
            <a:r>
              <a:rPr lang="nl-NL" dirty="0" err="1"/>
              <a:t>encoding</a:t>
            </a:r>
            <a:r>
              <a:rPr lang="nl-NL" dirty="0"/>
              <a:t>: UTF-16 or UCS-2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Windows special </a:t>
            </a:r>
            <a:r>
              <a:rPr lang="nl-NL" dirty="0" err="1"/>
              <a:t>functions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Binary</a:t>
            </a:r>
            <a:r>
              <a:rPr lang="nl-NL" dirty="0"/>
              <a:t> </a:t>
            </a:r>
            <a:r>
              <a:rPr lang="nl-NL" dirty="0" err="1"/>
              <a:t>incompatability</a:t>
            </a:r>
            <a:r>
              <a:rPr lang="nl-NL" dirty="0"/>
              <a:t>: </a:t>
            </a:r>
            <a:r>
              <a:rPr lang="nl-NL" dirty="0" err="1"/>
              <a:t>how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solve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Finally</a:t>
            </a:r>
            <a:r>
              <a:rPr lang="nl-NL" dirty="0"/>
              <a:t>: </a:t>
            </a:r>
            <a:r>
              <a:rPr lang="nl-NL" dirty="0" err="1"/>
              <a:t>Tcl</a:t>
            </a:r>
            <a:r>
              <a:rPr lang="nl-NL" dirty="0"/>
              <a:t> 9.0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3149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 err="1"/>
              <a:t>current</a:t>
            </a:r>
            <a:r>
              <a:rPr lang="nl-NL" dirty="0"/>
              <a:t> state of </a:t>
            </a:r>
            <a:r>
              <a:rPr lang="nl-NL" dirty="0" err="1"/>
              <a:t>Tcl</a:t>
            </a:r>
            <a:r>
              <a:rPr lang="nl-NL" dirty="0"/>
              <a:t>/</a:t>
            </a:r>
            <a:r>
              <a:rPr lang="nl-NL" dirty="0" err="1"/>
              <a:t>Tk</a:t>
            </a:r>
            <a:r>
              <a:rPr lang="nl-NL" dirty="0"/>
              <a:t> 8.7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9E97C1-E0DA-4F8F-9DDA-12CFC927B462}"/>
              </a:ext>
            </a:extLst>
          </p:cNvPr>
          <p:cNvSpPr txBox="1">
            <a:spLocks/>
          </p:cNvSpPr>
          <p:nvPr/>
        </p:nvSpPr>
        <p:spPr>
          <a:xfrm>
            <a:off x="98741" y="4617990"/>
            <a:ext cx="1730059" cy="43680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SUSE Headquarters,</a:t>
            </a:r>
          </a:p>
          <a:p>
            <a:r>
              <a:rPr lang="en-US" dirty="0">
                <a:solidFill>
                  <a:schemeClr val="tx1"/>
                </a:solidFill>
              </a:rPr>
              <a:t>2019 June 29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704277-ABD6-43B3-B43F-8E06BCADB8DD}"/>
              </a:ext>
            </a:extLst>
          </p:cNvPr>
          <p:cNvSpPr txBox="1"/>
          <p:nvPr/>
        </p:nvSpPr>
        <p:spPr>
          <a:xfrm>
            <a:off x="457199" y="985593"/>
            <a:ext cx="717550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TIP #388  (</a:t>
            </a:r>
            <a:r>
              <a:rPr lang="nl-NL" dirty="0" err="1"/>
              <a:t>Tcl</a:t>
            </a:r>
            <a:r>
              <a:rPr lang="nl-NL" dirty="0"/>
              <a:t> 8.6) </a:t>
            </a:r>
            <a:r>
              <a:rPr lang="nl-NL" dirty="0" err="1"/>
              <a:t>and</a:t>
            </a:r>
            <a:r>
              <a:rPr lang="nl-NL"/>
              <a:t> #389 </a:t>
            </a:r>
            <a:r>
              <a:rPr lang="nl-NL" dirty="0"/>
              <a:t>(in 8.7)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TCL_UTF_MAX=4  (was: 3 in </a:t>
            </a:r>
            <a:r>
              <a:rPr lang="nl-NL" dirty="0" err="1"/>
              <a:t>Tcl</a:t>
            </a:r>
            <a:r>
              <a:rPr lang="nl-NL" dirty="0"/>
              <a:t> 8.6)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Unicode-table</a:t>
            </a:r>
            <a:r>
              <a:rPr lang="nl-NL" dirty="0"/>
              <a:t> </a:t>
            </a:r>
            <a:r>
              <a:rPr lang="nl-NL" dirty="0" err="1"/>
              <a:t>extended</a:t>
            </a:r>
            <a:r>
              <a:rPr lang="nl-NL" dirty="0"/>
              <a:t> &gt; /</a:t>
            </a:r>
            <a:r>
              <a:rPr lang="nl-NL" dirty="0" err="1"/>
              <a:t>uFFFF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UTF-8 encoder/decoder </a:t>
            </a:r>
            <a:r>
              <a:rPr lang="nl-NL" dirty="0" err="1"/>
              <a:t>revised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handling of </a:t>
            </a:r>
            <a:r>
              <a:rPr lang="nl-NL" dirty="0" err="1"/>
              <a:t>Surrogates</a:t>
            </a:r>
            <a:r>
              <a:rPr lang="nl-NL" dirty="0"/>
              <a:t> (e.g. in “string range”)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internal</a:t>
            </a:r>
            <a:r>
              <a:rPr lang="nl-NL" dirty="0"/>
              <a:t>: </a:t>
            </a:r>
            <a:r>
              <a:rPr lang="nl-NL" dirty="0" err="1"/>
              <a:t>still</a:t>
            </a:r>
            <a:r>
              <a:rPr lang="nl-NL" dirty="0"/>
              <a:t> UTF-16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compiled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TCL_UTF_MAX=6 (</a:t>
            </a:r>
            <a:r>
              <a:rPr lang="nl-NL" dirty="0" err="1"/>
              <a:t>Androwish</a:t>
            </a:r>
            <a:r>
              <a:rPr lang="nl-NL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regular</a:t>
            </a:r>
            <a:r>
              <a:rPr lang="nl-NL" dirty="0"/>
              <a:t> </a:t>
            </a:r>
            <a:r>
              <a:rPr lang="nl-NL" dirty="0" err="1"/>
              <a:t>expressions</a:t>
            </a:r>
            <a:r>
              <a:rPr lang="nl-NL" dirty="0"/>
              <a:t>: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done</a:t>
            </a:r>
            <a:r>
              <a:rPr lang="nl-NL" dirty="0"/>
              <a:t> </a:t>
            </a:r>
            <a:r>
              <a:rPr lang="nl-NL" dirty="0" err="1"/>
              <a:t>yet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dirty="0"/>
              <a:t>Demo (widget demo)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3770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 err="1"/>
              <a:t>current</a:t>
            </a:r>
            <a:r>
              <a:rPr lang="nl-NL" dirty="0"/>
              <a:t> state of </a:t>
            </a:r>
            <a:r>
              <a:rPr lang="nl-NL" dirty="0" err="1"/>
              <a:t>Tcl</a:t>
            </a:r>
            <a:r>
              <a:rPr lang="nl-NL" dirty="0"/>
              <a:t>/</a:t>
            </a:r>
            <a:r>
              <a:rPr lang="nl-NL" dirty="0" err="1"/>
              <a:t>Tk</a:t>
            </a:r>
            <a:r>
              <a:rPr lang="nl-NL" dirty="0"/>
              <a:t> 8.7 (2)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9E97C1-E0DA-4F8F-9DDA-12CFC927B462}"/>
              </a:ext>
            </a:extLst>
          </p:cNvPr>
          <p:cNvSpPr txBox="1">
            <a:spLocks/>
          </p:cNvSpPr>
          <p:nvPr/>
        </p:nvSpPr>
        <p:spPr>
          <a:xfrm>
            <a:off x="98741" y="4617990"/>
            <a:ext cx="1730059" cy="43680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SUSE Headquarters,</a:t>
            </a:r>
          </a:p>
          <a:p>
            <a:r>
              <a:rPr lang="en-US" dirty="0">
                <a:solidFill>
                  <a:schemeClr val="tx1"/>
                </a:solidFill>
              </a:rPr>
              <a:t>2019 June 29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704277-ABD6-43B3-B43F-8E06BCADB8DD}"/>
              </a:ext>
            </a:extLst>
          </p:cNvPr>
          <p:cNvSpPr txBox="1"/>
          <p:nvPr/>
        </p:nvSpPr>
        <p:spPr>
          <a:xfrm>
            <a:off x="457199" y="985593"/>
            <a:ext cx="71755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3 </a:t>
            </a:r>
            <a:r>
              <a:rPr lang="nl-NL" dirty="0" err="1"/>
              <a:t>Compilation</a:t>
            </a:r>
            <a:r>
              <a:rPr lang="nl-NL" dirty="0"/>
              <a:t> modes: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TCL_UTF_MAX=3 (</a:t>
            </a:r>
            <a:r>
              <a:rPr lang="nl-NL" dirty="0" err="1"/>
              <a:t>same</a:t>
            </a:r>
            <a:r>
              <a:rPr lang="nl-NL" dirty="0"/>
              <a:t> as TCL_UTF_MAX=4)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TCL_UTF_MAX=4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TCL_UTF_MAX&gt;4 (</a:t>
            </a:r>
            <a:r>
              <a:rPr lang="nl-NL" dirty="0" err="1"/>
              <a:t>typically</a:t>
            </a:r>
            <a:r>
              <a:rPr lang="nl-NL" dirty="0"/>
              <a:t>: 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dirty="0" err="1"/>
              <a:t>Tcl</a:t>
            </a:r>
            <a:r>
              <a:rPr lang="nl-NL" dirty="0"/>
              <a:t> Encoder/Decoder (</a:t>
            </a:r>
            <a:r>
              <a:rPr lang="nl-NL" dirty="0" err="1"/>
              <a:t>old</a:t>
            </a:r>
            <a:r>
              <a:rPr lang="nl-NL" dirty="0"/>
              <a:t> </a:t>
            </a:r>
            <a:r>
              <a:rPr lang="nl-NL" dirty="0" err="1"/>
              <a:t>style</a:t>
            </a:r>
            <a:r>
              <a:rPr lang="nl-NL" dirty="0"/>
              <a:t>):</a:t>
            </a:r>
          </a:p>
          <a:p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nl-NL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 ( </a:t>
            </a:r>
            <a:r>
              <a:rPr lang="nl-N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nl-N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srcEnd</a:t>
            </a: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 ) {</a:t>
            </a:r>
          </a:p>
          <a:p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nl-NL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Tcl_UniChar</a:t>
            </a: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l-NL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</a:t>
            </a: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nl-N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nl-NL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Tcl</a:t>
            </a: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l-NL" dirty="0" err="1">
                <a:latin typeface="Courier New" panose="02070309020205020404" pitchFamily="49" charset="0"/>
                <a:cs typeface="Courier New" panose="02070309020205020404" pitchFamily="49" charset="0"/>
              </a:rPr>
              <a:t>UtfToUniChar</a:t>
            </a: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nl-N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, &amp;</a:t>
            </a:r>
            <a:r>
              <a:rPr lang="nl-NL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</a:t>
            </a: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	/* do </a:t>
            </a:r>
            <a:r>
              <a:rPr lang="nl-N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something</a:t>
            </a: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l-NL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l-NL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</a:t>
            </a: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   */</a:t>
            </a:r>
          </a:p>
          <a:p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nl-NL" dirty="0" err="1"/>
              <a:t>Danger</a:t>
            </a:r>
            <a:r>
              <a:rPr lang="nl-NL" dirty="0"/>
              <a:t>: </a:t>
            </a:r>
            <a:r>
              <a:rPr lang="nl-NL" dirty="0" err="1"/>
              <a:t>endless</a:t>
            </a:r>
            <a:r>
              <a:rPr lang="nl-NL" dirty="0"/>
              <a:t> loop </a:t>
            </a:r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Tcl</a:t>
            </a:r>
            <a:r>
              <a:rPr lang="nl-NL" dirty="0"/>
              <a:t> </a:t>
            </a:r>
            <a:r>
              <a:rPr lang="nl-NL" dirty="0" err="1"/>
              <a:t>UtfToUniChar</a:t>
            </a:r>
            <a:r>
              <a:rPr lang="nl-NL" dirty="0"/>
              <a:t>() returns 0</a:t>
            </a:r>
          </a:p>
        </p:txBody>
      </p:sp>
    </p:spTree>
    <p:extLst>
      <p:ext uri="{BB962C8B-B14F-4D97-AF65-F5344CB8AC3E}">
        <p14:creationId xmlns:p14="http://schemas.microsoft.com/office/powerpoint/2010/main" val="1834197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 err="1"/>
              <a:t>current</a:t>
            </a:r>
            <a:r>
              <a:rPr lang="nl-NL" dirty="0"/>
              <a:t> state of </a:t>
            </a:r>
            <a:r>
              <a:rPr lang="nl-NL" dirty="0" err="1"/>
              <a:t>Tcl</a:t>
            </a:r>
            <a:r>
              <a:rPr lang="nl-NL" dirty="0"/>
              <a:t>/</a:t>
            </a:r>
            <a:r>
              <a:rPr lang="nl-NL" dirty="0" err="1"/>
              <a:t>Tk</a:t>
            </a:r>
            <a:r>
              <a:rPr lang="nl-NL" dirty="0"/>
              <a:t> 8.7 (3)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9E97C1-E0DA-4F8F-9DDA-12CFC927B462}"/>
              </a:ext>
            </a:extLst>
          </p:cNvPr>
          <p:cNvSpPr txBox="1">
            <a:spLocks/>
          </p:cNvSpPr>
          <p:nvPr/>
        </p:nvSpPr>
        <p:spPr>
          <a:xfrm>
            <a:off x="98741" y="4617990"/>
            <a:ext cx="1730059" cy="43680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SUSE Headquarters,</a:t>
            </a:r>
          </a:p>
          <a:p>
            <a:r>
              <a:rPr lang="en-US" dirty="0">
                <a:solidFill>
                  <a:schemeClr val="tx1"/>
                </a:solidFill>
              </a:rPr>
              <a:t>2019 June 29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704277-ABD6-43B3-B43F-8E06BCADB8DD}"/>
              </a:ext>
            </a:extLst>
          </p:cNvPr>
          <p:cNvSpPr txBox="1"/>
          <p:nvPr/>
        </p:nvSpPr>
        <p:spPr>
          <a:xfrm>
            <a:off x="457199" y="985593"/>
            <a:ext cx="717550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+mj-lt"/>
                <a:cs typeface="Courier New" panose="02070309020205020404" pitchFamily="49" charset="0"/>
              </a:rPr>
              <a:t>Encoder </a:t>
            </a:r>
            <a:r>
              <a:rPr lang="nl-NL" dirty="0" err="1">
                <a:latin typeface="+mj-lt"/>
                <a:cs typeface="Courier New" panose="02070309020205020404" pitchFamily="49" charset="0"/>
              </a:rPr>
              <a:t>which</a:t>
            </a:r>
            <a:r>
              <a:rPr lang="nl-NL" dirty="0">
                <a:latin typeface="+mj-lt"/>
                <a:cs typeface="Courier New" panose="02070309020205020404" pitchFamily="49" charset="0"/>
              </a:rPr>
              <a:t> </a:t>
            </a:r>
            <a:r>
              <a:rPr lang="nl-NL" dirty="0" err="1">
                <a:latin typeface="+mj-lt"/>
                <a:cs typeface="Courier New" panose="02070309020205020404" pitchFamily="49" charset="0"/>
              </a:rPr>
              <a:t>can</a:t>
            </a:r>
            <a:r>
              <a:rPr lang="nl-NL" dirty="0">
                <a:latin typeface="+mj-lt"/>
                <a:cs typeface="Courier New" panose="02070309020205020404" pitchFamily="49" charset="0"/>
              </a:rPr>
              <a:t> handle </a:t>
            </a:r>
            <a:r>
              <a:rPr lang="nl-NL" dirty="0" err="1">
                <a:latin typeface="+mj-lt"/>
                <a:cs typeface="Courier New" panose="02070309020205020404" pitchFamily="49" charset="0"/>
              </a:rPr>
              <a:t>surrogates</a:t>
            </a:r>
            <a:r>
              <a:rPr lang="nl-NL" dirty="0">
                <a:latin typeface="+mj-lt"/>
                <a:cs typeface="Courier New" panose="02070309020205020404" pitchFamily="49" charset="0"/>
              </a:rPr>
              <a:t>:</a:t>
            </a:r>
          </a:p>
          <a:p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nl-NL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Tcl_UniChar</a:t>
            </a: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l-NL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</a:t>
            </a: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nl-NL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 ( </a:t>
            </a:r>
            <a:r>
              <a:rPr lang="nl-N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nl-N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srcEnd</a:t>
            </a: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 ) {</a:t>
            </a:r>
          </a:p>
          <a:p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nl-N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nl-NL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Tcl</a:t>
            </a: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l-NL" dirty="0" err="1">
                <a:latin typeface="Courier New" panose="02070309020205020404" pitchFamily="49" charset="0"/>
                <a:cs typeface="Courier New" panose="02070309020205020404" pitchFamily="49" charset="0"/>
              </a:rPr>
              <a:t>UtfToUniChar</a:t>
            </a: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nl-N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, &amp;</a:t>
            </a:r>
            <a:r>
              <a:rPr lang="nl-NL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</a:t>
            </a: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	/* do </a:t>
            </a:r>
            <a:r>
              <a:rPr lang="nl-N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something</a:t>
            </a: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l-NL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l-NL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</a:t>
            </a: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  */</a:t>
            </a:r>
          </a:p>
          <a:p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endParaRPr lang="nl-NL" dirty="0"/>
          </a:p>
          <a:p>
            <a:r>
              <a:rPr lang="nl-NL" dirty="0"/>
              <a:t>In case of </a:t>
            </a:r>
            <a:r>
              <a:rPr lang="nl-NL" dirty="0" err="1"/>
              <a:t>surrogates</a:t>
            </a:r>
            <a:r>
              <a:rPr lang="nl-NL" dirty="0"/>
              <a:t>, </a:t>
            </a:r>
            <a:r>
              <a:rPr lang="nl-N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nl-NL" dirty="0"/>
              <a:t> points </a:t>
            </a:r>
            <a:r>
              <a:rPr lang="nl-NL" dirty="0" err="1"/>
              <a:t>to</a:t>
            </a:r>
            <a:r>
              <a:rPr lang="nl-NL" dirty="0"/>
              <a:t> 4-byte UTF-8 </a:t>
            </a:r>
            <a:r>
              <a:rPr lang="nl-NL" dirty="0" err="1"/>
              <a:t>character</a:t>
            </a:r>
            <a:r>
              <a:rPr lang="nl-NL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First call of </a:t>
            </a:r>
            <a:r>
              <a:rPr lang="nl-NL" dirty="0" err="1"/>
              <a:t>Tcl_UtfToUniChar</a:t>
            </a:r>
            <a:r>
              <a:rPr lang="nl-NL" dirty="0"/>
              <a:t>() returns 1, </a:t>
            </a:r>
            <a:r>
              <a:rPr lang="nl-NL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</a:t>
            </a:r>
            <a:r>
              <a:rPr lang="nl-NL" dirty="0"/>
              <a:t> = high </a:t>
            </a:r>
            <a:r>
              <a:rPr lang="nl-NL" dirty="0" err="1"/>
              <a:t>surrogate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Second call: returns 3, </a:t>
            </a:r>
            <a:r>
              <a:rPr lang="nl-NL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</a:t>
            </a:r>
            <a:r>
              <a:rPr lang="nl-NL" dirty="0"/>
              <a:t> = low </a:t>
            </a:r>
            <a:r>
              <a:rPr lang="nl-NL" dirty="0" err="1"/>
              <a:t>surrogate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Assuming</a:t>
            </a:r>
            <a:r>
              <a:rPr lang="nl-NL" dirty="0"/>
              <a:t>: </a:t>
            </a:r>
            <a:r>
              <a:rPr lang="nl-NL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</a:t>
            </a:r>
            <a:r>
              <a:rPr lang="nl-NL" dirty="0"/>
              <a:t> is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changed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loop.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dirty="0"/>
              <a:t>Old </a:t>
            </a:r>
            <a:r>
              <a:rPr lang="nl-NL" dirty="0" err="1"/>
              <a:t>assumption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TCL_UTF_MAX=3 </a:t>
            </a:r>
            <a:r>
              <a:rPr lang="nl-NL" dirty="0" err="1"/>
              <a:t>still</a:t>
            </a:r>
            <a:r>
              <a:rPr lang="nl-NL" dirty="0"/>
              <a:t> </a:t>
            </a:r>
            <a:r>
              <a:rPr lang="nl-NL" dirty="0" err="1"/>
              <a:t>holds</a:t>
            </a:r>
            <a:r>
              <a:rPr lang="nl-NL" dirty="0"/>
              <a:t>: 4 = overkill.</a:t>
            </a:r>
          </a:p>
        </p:txBody>
      </p:sp>
    </p:spTree>
    <p:extLst>
      <p:ext uri="{BB962C8B-B14F-4D97-AF65-F5344CB8AC3E}">
        <p14:creationId xmlns:p14="http://schemas.microsoft.com/office/powerpoint/2010/main" val="2765639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 err="1"/>
              <a:t>current</a:t>
            </a:r>
            <a:r>
              <a:rPr lang="nl-NL" dirty="0"/>
              <a:t> state of </a:t>
            </a:r>
            <a:r>
              <a:rPr lang="nl-NL" dirty="0" err="1"/>
              <a:t>Androwish</a:t>
            </a:r>
            <a:endParaRPr lang="nl-NL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9E97C1-E0DA-4F8F-9DDA-12CFC927B462}"/>
              </a:ext>
            </a:extLst>
          </p:cNvPr>
          <p:cNvSpPr txBox="1">
            <a:spLocks/>
          </p:cNvSpPr>
          <p:nvPr/>
        </p:nvSpPr>
        <p:spPr>
          <a:xfrm>
            <a:off x="98741" y="4617990"/>
            <a:ext cx="1730059" cy="43680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SUSE Headquarters,</a:t>
            </a:r>
          </a:p>
          <a:p>
            <a:r>
              <a:rPr lang="en-US" dirty="0">
                <a:solidFill>
                  <a:schemeClr val="tx1"/>
                </a:solidFill>
              </a:rPr>
              <a:t>2019 June 29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704277-ABD6-43B3-B43F-8E06BCADB8DD}"/>
              </a:ext>
            </a:extLst>
          </p:cNvPr>
          <p:cNvSpPr txBox="1"/>
          <p:nvPr/>
        </p:nvSpPr>
        <p:spPr>
          <a:xfrm>
            <a:off x="457199" y="985593"/>
            <a:ext cx="71755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>
                <a:latin typeface="+mj-lt"/>
                <a:cs typeface="Courier New" panose="02070309020205020404" pitchFamily="49" charset="0"/>
              </a:rPr>
              <a:t>Androwish</a:t>
            </a:r>
            <a:r>
              <a:rPr lang="nl-NL" dirty="0">
                <a:latin typeface="+mj-lt"/>
                <a:cs typeface="Courier New" panose="02070309020205020404" pitchFamily="49" charset="0"/>
              </a:rPr>
              <a:t>, </a:t>
            </a:r>
            <a:r>
              <a:rPr lang="nl-NL" dirty="0" err="1">
                <a:latin typeface="+mj-lt"/>
                <a:cs typeface="Courier New" panose="02070309020205020404" pitchFamily="49" charset="0"/>
              </a:rPr>
              <a:t>two</a:t>
            </a:r>
            <a:r>
              <a:rPr lang="nl-NL" dirty="0">
                <a:latin typeface="+mj-lt"/>
                <a:cs typeface="Courier New" panose="02070309020205020404" pitchFamily="49" charset="0"/>
              </a:rPr>
              <a:t> branches: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>
                <a:latin typeface="+mj-lt"/>
                <a:cs typeface="Courier New" panose="02070309020205020404" pitchFamily="49" charset="0"/>
              </a:rPr>
              <a:t>trunk</a:t>
            </a:r>
            <a:endParaRPr lang="nl-NL" dirty="0">
              <a:latin typeface="+mj-lt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+mj-lt"/>
                <a:cs typeface="Courier New" panose="02070309020205020404" pitchFamily="49" charset="0"/>
              </a:rPr>
              <a:t>wtf-8-experiment (</a:t>
            </a:r>
            <a:r>
              <a:rPr lang="nl-NL" dirty="0" err="1"/>
              <a:t>Wobbly</a:t>
            </a:r>
            <a:r>
              <a:rPr lang="nl-NL" dirty="0"/>
              <a:t> </a:t>
            </a:r>
            <a:r>
              <a:rPr lang="nl-NL" dirty="0" err="1"/>
              <a:t>Transformation</a:t>
            </a:r>
            <a:r>
              <a:rPr lang="nl-NL" dirty="0"/>
              <a:t> Format)</a:t>
            </a:r>
            <a:endParaRPr lang="nl-NL" dirty="0">
              <a:latin typeface="+mj-lt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latin typeface="+mj-lt"/>
              <a:cs typeface="Courier New" panose="02070309020205020404" pitchFamily="49" charset="0"/>
            </a:endParaRPr>
          </a:p>
          <a:p>
            <a:endParaRPr lang="nl-NL" dirty="0"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795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 err="1"/>
              <a:t>Regular</a:t>
            </a:r>
            <a:r>
              <a:rPr lang="nl-NL" dirty="0"/>
              <a:t> </a:t>
            </a:r>
            <a:r>
              <a:rPr lang="nl-NL" dirty="0" err="1"/>
              <a:t>expressions</a:t>
            </a:r>
            <a:endParaRPr lang="nl-NL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9E97C1-E0DA-4F8F-9DDA-12CFC927B462}"/>
              </a:ext>
            </a:extLst>
          </p:cNvPr>
          <p:cNvSpPr txBox="1">
            <a:spLocks/>
          </p:cNvSpPr>
          <p:nvPr/>
        </p:nvSpPr>
        <p:spPr>
          <a:xfrm>
            <a:off x="98741" y="4617990"/>
            <a:ext cx="1730059" cy="43680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SUSE Headquarters,</a:t>
            </a:r>
          </a:p>
          <a:p>
            <a:r>
              <a:rPr lang="en-US" dirty="0">
                <a:solidFill>
                  <a:schemeClr val="tx1"/>
                </a:solidFill>
              </a:rPr>
              <a:t>2019 June 29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704277-ABD6-43B3-B43F-8E06BCADB8DD}"/>
              </a:ext>
            </a:extLst>
          </p:cNvPr>
          <p:cNvSpPr txBox="1"/>
          <p:nvPr/>
        </p:nvSpPr>
        <p:spPr>
          <a:xfrm>
            <a:off x="457199" y="985593"/>
            <a:ext cx="717550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>
                <a:latin typeface="+mj-lt"/>
                <a:cs typeface="Courier New" panose="02070309020205020404" pitchFamily="49" charset="0"/>
              </a:rPr>
              <a:t>Example</a:t>
            </a:r>
            <a:r>
              <a:rPr lang="nl-NL" dirty="0">
                <a:latin typeface="+mj-lt"/>
                <a:cs typeface="Courier New" panose="02070309020205020404" pitchFamily="49" charset="0"/>
              </a:rPr>
              <a:t>:</a:t>
            </a:r>
          </a:p>
          <a:p>
            <a:endParaRPr lang="nl-NL" dirty="0">
              <a:latin typeface="+mj-lt"/>
              <a:cs typeface="Courier New" panose="02070309020205020404" pitchFamily="49" charset="0"/>
            </a:endParaRPr>
          </a:p>
          <a:p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    % </a:t>
            </a:r>
            <a:r>
              <a:rPr lang="nl-NL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regexp</a:t>
            </a: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 {^[💩]$} 💩</a:t>
            </a:r>
          </a:p>
          <a:p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    0</a:t>
            </a:r>
          </a:p>
          <a:p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    % string is </a:t>
            </a:r>
            <a:r>
              <a:rPr lang="nl-NL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graph</a:t>
            </a: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 𝒜</a:t>
            </a:r>
          </a:p>
          <a:p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    1</a:t>
            </a:r>
          </a:p>
          <a:p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    % </a:t>
            </a:r>
            <a:r>
              <a:rPr lang="nl-NL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regexp</a:t>
            </a: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 {^[𝒜]$} 𝒜</a:t>
            </a:r>
          </a:p>
          <a:p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    0</a:t>
            </a:r>
          </a:p>
          <a:p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    % </a:t>
            </a:r>
            <a:r>
              <a:rPr lang="nl-NL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regexp</a:t>
            </a: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 {^[[:</a:t>
            </a:r>
            <a:r>
              <a:rPr lang="nl-NL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graph</a:t>
            </a: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:]]$} 𝒜</a:t>
            </a:r>
          </a:p>
          <a:p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    0</a:t>
            </a:r>
          </a:p>
          <a:p>
            <a:endParaRPr lang="nl-NL" dirty="0">
              <a:latin typeface="+mj-lt"/>
              <a:cs typeface="Courier New" panose="02070309020205020404" pitchFamily="49" charset="0"/>
            </a:endParaRPr>
          </a:p>
          <a:p>
            <a:r>
              <a:rPr lang="nl-NL" dirty="0">
                <a:latin typeface="+mj-lt"/>
                <a:cs typeface="Courier New" panose="02070309020205020404" pitchFamily="49" charset="0"/>
              </a:rPr>
              <a:t>Will </a:t>
            </a:r>
            <a:r>
              <a:rPr lang="nl-NL" dirty="0" err="1">
                <a:latin typeface="+mj-lt"/>
                <a:cs typeface="Courier New" panose="02070309020205020404" pitchFamily="49" charset="0"/>
              </a:rPr>
              <a:t>give</a:t>
            </a:r>
            <a:r>
              <a:rPr lang="nl-NL" dirty="0">
                <a:latin typeface="+mj-lt"/>
                <a:cs typeface="Courier New" panose="02070309020205020404" pitchFamily="49" charset="0"/>
              </a:rPr>
              <a:t> </a:t>
            </a:r>
            <a:r>
              <a:rPr lang="nl-NL" dirty="0" err="1">
                <a:latin typeface="+mj-lt"/>
                <a:cs typeface="Courier New" panose="02070309020205020404" pitchFamily="49" charset="0"/>
              </a:rPr>
              <a:t>expected</a:t>
            </a:r>
            <a:r>
              <a:rPr lang="nl-NL" dirty="0">
                <a:latin typeface="+mj-lt"/>
                <a:cs typeface="Courier New" panose="02070309020205020404" pitchFamily="49" charset="0"/>
              </a:rPr>
              <a:t> </a:t>
            </a:r>
            <a:r>
              <a:rPr lang="nl-NL" dirty="0" err="1">
                <a:latin typeface="+mj-lt"/>
                <a:cs typeface="Courier New" panose="02070309020205020404" pitchFamily="49" charset="0"/>
              </a:rPr>
              <a:t>result</a:t>
            </a:r>
            <a:r>
              <a:rPr lang="nl-NL" dirty="0">
                <a:latin typeface="+mj-lt"/>
                <a:cs typeface="Courier New" panose="02070309020205020404" pitchFamily="49" charset="0"/>
              </a:rPr>
              <a:t> </a:t>
            </a:r>
            <a:r>
              <a:rPr lang="nl-NL" dirty="0" err="1">
                <a:latin typeface="+mj-lt"/>
                <a:cs typeface="Courier New" panose="02070309020205020404" pitchFamily="49" charset="0"/>
              </a:rPr>
              <a:t>with</a:t>
            </a:r>
            <a:r>
              <a:rPr lang="nl-NL" dirty="0">
                <a:latin typeface="+mj-lt"/>
                <a:cs typeface="Courier New" panose="02070309020205020404" pitchFamily="49" charset="0"/>
              </a:rPr>
              <a:t> TCL_UTF_MAX=6</a:t>
            </a:r>
          </a:p>
          <a:p>
            <a:endParaRPr lang="nl-NL" dirty="0"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586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“</a:t>
            </a:r>
            <a:r>
              <a:rPr lang="nl-NL" dirty="0" err="1"/>
              <a:t>unicode</a:t>
            </a:r>
            <a:r>
              <a:rPr lang="nl-NL" dirty="0"/>
              <a:t>” </a:t>
            </a:r>
            <a:r>
              <a:rPr lang="nl-NL" dirty="0" err="1"/>
              <a:t>encoding</a:t>
            </a:r>
            <a:r>
              <a:rPr lang="nl-NL" dirty="0"/>
              <a:t>: UTF-16 or UCS-2</a:t>
            </a:r>
          </a:p>
          <a:p>
            <a:endParaRPr lang="nl-NL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9E97C1-E0DA-4F8F-9DDA-12CFC927B462}"/>
              </a:ext>
            </a:extLst>
          </p:cNvPr>
          <p:cNvSpPr txBox="1">
            <a:spLocks/>
          </p:cNvSpPr>
          <p:nvPr/>
        </p:nvSpPr>
        <p:spPr>
          <a:xfrm>
            <a:off x="98741" y="4617990"/>
            <a:ext cx="1730059" cy="43680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SUSE Headquarters,</a:t>
            </a:r>
          </a:p>
          <a:p>
            <a:r>
              <a:rPr lang="en-US" dirty="0">
                <a:solidFill>
                  <a:schemeClr val="tx1"/>
                </a:solidFill>
              </a:rPr>
              <a:t>2019 June 29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704277-ABD6-43B3-B43F-8E06BCADB8DD}"/>
              </a:ext>
            </a:extLst>
          </p:cNvPr>
          <p:cNvSpPr txBox="1"/>
          <p:nvPr/>
        </p:nvSpPr>
        <p:spPr>
          <a:xfrm>
            <a:off x="457199" y="985593"/>
            <a:ext cx="71755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+mj-lt"/>
                <a:cs typeface="Courier New" panose="02070309020205020404" pitchFamily="49" charset="0"/>
              </a:rPr>
              <a:t>TIP #547: </a:t>
            </a:r>
            <a:r>
              <a:rPr lang="nl-NL" dirty="0"/>
              <a:t>New </a:t>
            </a:r>
            <a:r>
              <a:rPr lang="nl-NL" dirty="0" err="1"/>
              <a:t>encodings</a:t>
            </a:r>
            <a:r>
              <a:rPr lang="nl-NL" dirty="0"/>
              <a:t>: UTF-16, UCS-2</a:t>
            </a:r>
            <a:endParaRPr lang="nl-NL" dirty="0">
              <a:latin typeface="+mj-lt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>
                <a:latin typeface="+mj-lt"/>
                <a:cs typeface="Courier New" panose="02070309020205020404" pitchFamily="49" charset="0"/>
              </a:rPr>
              <a:t>deprecate</a:t>
            </a:r>
            <a:r>
              <a:rPr lang="nl-NL" dirty="0">
                <a:latin typeface="+mj-lt"/>
                <a:cs typeface="Courier New" panose="02070309020205020404" pitchFamily="49" charset="0"/>
              </a:rPr>
              <a:t> “</a:t>
            </a:r>
            <a:r>
              <a:rPr lang="nl-NL" dirty="0" err="1">
                <a:latin typeface="+mj-lt"/>
                <a:cs typeface="Courier New" panose="02070309020205020404" pitchFamily="49" charset="0"/>
              </a:rPr>
              <a:t>unicode</a:t>
            </a:r>
            <a:r>
              <a:rPr lang="nl-NL" dirty="0">
                <a:latin typeface="+mj-lt"/>
                <a:cs typeface="Courier New" panose="02070309020205020404" pitchFamily="49" charset="0"/>
              </a:rPr>
              <a:t>”: </a:t>
            </a:r>
            <a:r>
              <a:rPr lang="nl-NL" dirty="0" err="1">
                <a:latin typeface="+mj-lt"/>
                <a:cs typeface="Courier New" panose="02070309020205020404" pitchFamily="49" charset="0"/>
              </a:rPr>
              <a:t>aliased</a:t>
            </a:r>
            <a:r>
              <a:rPr lang="nl-NL" dirty="0">
                <a:latin typeface="+mj-lt"/>
                <a:cs typeface="Courier New" panose="02070309020205020404" pitchFamily="49" charset="0"/>
              </a:rPr>
              <a:t> </a:t>
            </a:r>
            <a:r>
              <a:rPr lang="nl-NL" dirty="0" err="1">
                <a:latin typeface="+mj-lt"/>
                <a:cs typeface="Courier New" panose="02070309020205020404" pitchFamily="49" charset="0"/>
              </a:rPr>
              <a:t>by</a:t>
            </a:r>
            <a:r>
              <a:rPr lang="nl-NL" dirty="0">
                <a:latin typeface="+mj-lt"/>
                <a:cs typeface="Courier New" panose="02070309020205020404" pitchFamily="49" charset="0"/>
              </a:rPr>
              <a:t> “utf-16”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+mj-lt"/>
                <a:cs typeface="Courier New" panose="02070309020205020404" pitchFamily="49" charset="0"/>
              </a:rPr>
              <a:t>NOT </a:t>
            </a:r>
            <a:r>
              <a:rPr lang="nl-NL" dirty="0" err="1">
                <a:latin typeface="+mj-lt"/>
                <a:cs typeface="Courier New" panose="02070309020205020404" pitchFamily="49" charset="0"/>
              </a:rPr>
              <a:t>removed</a:t>
            </a:r>
            <a:r>
              <a:rPr lang="nl-NL" dirty="0">
                <a:latin typeface="+mj-lt"/>
                <a:cs typeface="Courier New" panose="02070309020205020404" pitchFamily="49" charset="0"/>
              </a:rPr>
              <a:t> in </a:t>
            </a:r>
            <a:r>
              <a:rPr lang="nl-NL" dirty="0" err="1">
                <a:latin typeface="+mj-lt"/>
                <a:cs typeface="Courier New" panose="02070309020205020404" pitchFamily="49" charset="0"/>
              </a:rPr>
              <a:t>Tcl</a:t>
            </a:r>
            <a:r>
              <a:rPr lang="nl-NL" dirty="0">
                <a:latin typeface="+mj-lt"/>
                <a:cs typeface="Courier New" panose="02070309020205020404" pitchFamily="49" charset="0"/>
              </a:rPr>
              <a:t> 9.0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latin typeface="+mj-lt"/>
              <a:cs typeface="Courier New" panose="02070309020205020404" pitchFamily="49" charset="0"/>
            </a:endParaRPr>
          </a:p>
          <a:p>
            <a:r>
              <a:rPr lang="nl-NL" dirty="0" err="1">
                <a:latin typeface="+mj-lt"/>
                <a:cs typeface="Courier New" panose="02070309020205020404" pitchFamily="49" charset="0"/>
              </a:rPr>
              <a:t>Difference</a:t>
            </a:r>
            <a:r>
              <a:rPr lang="nl-NL" dirty="0">
                <a:latin typeface="+mj-lt"/>
                <a:cs typeface="Courier New" panose="02070309020205020404" pitchFamily="49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+mj-lt"/>
                <a:cs typeface="Courier New" panose="02070309020205020404" pitchFamily="49" charset="0"/>
              </a:rPr>
              <a:t>UTF-16 handles </a:t>
            </a:r>
            <a:r>
              <a:rPr lang="nl-NL" dirty="0" err="1">
                <a:latin typeface="+mj-lt"/>
                <a:cs typeface="Courier New" panose="02070309020205020404" pitchFamily="49" charset="0"/>
              </a:rPr>
              <a:t>surrogate</a:t>
            </a:r>
            <a:r>
              <a:rPr lang="nl-NL" dirty="0">
                <a:latin typeface="+mj-lt"/>
                <a:cs typeface="Courier New" panose="02070309020205020404" pitchFamily="49" charset="0"/>
              </a:rPr>
              <a:t> pairs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+mj-lt"/>
                <a:cs typeface="Courier New" panose="02070309020205020404" pitchFamily="49" charset="0"/>
              </a:rPr>
              <a:t>UCS-2 does </a:t>
            </a:r>
            <a:r>
              <a:rPr lang="nl-NL" dirty="0" err="1">
                <a:latin typeface="+mj-lt"/>
                <a:cs typeface="Courier New" panose="02070309020205020404" pitchFamily="49" charset="0"/>
              </a:rPr>
              <a:t>not</a:t>
            </a:r>
            <a:r>
              <a:rPr lang="nl-NL" dirty="0">
                <a:latin typeface="+mj-lt"/>
                <a:cs typeface="Courier New" panose="02070309020205020404" pitchFamily="49" charset="0"/>
              </a:rPr>
              <a:t>: </a:t>
            </a:r>
            <a:r>
              <a:rPr lang="nl-NL" dirty="0" err="1">
                <a:latin typeface="+mj-lt"/>
                <a:cs typeface="Courier New" panose="02070309020205020404" pitchFamily="49" charset="0"/>
              </a:rPr>
              <a:t>All</a:t>
            </a:r>
            <a:r>
              <a:rPr lang="nl-NL" dirty="0">
                <a:latin typeface="+mj-lt"/>
                <a:cs typeface="Courier New" panose="02070309020205020404" pitchFamily="49" charset="0"/>
              </a:rPr>
              <a:t> </a:t>
            </a:r>
            <a:r>
              <a:rPr lang="nl-NL" dirty="0" err="1">
                <a:latin typeface="+mj-lt"/>
                <a:cs typeface="Courier New" panose="02070309020205020404" pitchFamily="49" charset="0"/>
              </a:rPr>
              <a:t>surrogate</a:t>
            </a:r>
            <a:r>
              <a:rPr lang="nl-NL" dirty="0">
                <a:latin typeface="+mj-lt"/>
                <a:cs typeface="Courier New" panose="02070309020205020404" pitchFamily="49" charset="0"/>
              </a:rPr>
              <a:t> pairs </a:t>
            </a:r>
            <a:r>
              <a:rPr lang="nl-NL" dirty="0" err="1">
                <a:latin typeface="+mj-lt"/>
                <a:cs typeface="Courier New" panose="02070309020205020404" pitchFamily="49" charset="0"/>
              </a:rPr>
              <a:t>result</a:t>
            </a:r>
            <a:r>
              <a:rPr lang="nl-NL" dirty="0">
                <a:latin typeface="+mj-lt"/>
                <a:cs typeface="Courier New" panose="02070309020205020404" pitchFamily="49" charset="0"/>
              </a:rPr>
              <a:t> in /</a:t>
            </a:r>
            <a:r>
              <a:rPr lang="nl-NL" dirty="0" err="1">
                <a:latin typeface="+mj-lt"/>
                <a:cs typeface="Courier New" panose="02070309020205020404" pitchFamily="49" charset="0"/>
              </a:rPr>
              <a:t>uFFFD</a:t>
            </a:r>
            <a:endParaRPr lang="nl-NL" dirty="0"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228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Windows special </a:t>
            </a:r>
            <a:r>
              <a:rPr lang="nl-NL" dirty="0" err="1"/>
              <a:t>functions</a:t>
            </a:r>
            <a:endParaRPr lang="nl-NL" dirty="0"/>
          </a:p>
          <a:p>
            <a:endParaRPr lang="nl-NL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9E97C1-E0DA-4F8F-9DDA-12CFC927B462}"/>
              </a:ext>
            </a:extLst>
          </p:cNvPr>
          <p:cNvSpPr txBox="1">
            <a:spLocks/>
          </p:cNvSpPr>
          <p:nvPr/>
        </p:nvSpPr>
        <p:spPr>
          <a:xfrm>
            <a:off x="98741" y="4617990"/>
            <a:ext cx="1730059" cy="43680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SUSE Headquarters,</a:t>
            </a:r>
          </a:p>
          <a:p>
            <a:r>
              <a:rPr lang="en-US" dirty="0">
                <a:solidFill>
                  <a:schemeClr val="tx1"/>
                </a:solidFill>
              </a:rPr>
              <a:t>2019 June 29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704277-ABD6-43B3-B43F-8E06BCADB8DD}"/>
              </a:ext>
            </a:extLst>
          </p:cNvPr>
          <p:cNvSpPr txBox="1"/>
          <p:nvPr/>
        </p:nvSpPr>
        <p:spPr>
          <a:xfrm>
            <a:off x="457199" y="985592"/>
            <a:ext cx="824230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nl-N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Tcl_WinTCharToUtf</a:t>
            </a: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(TCHAR *</a:t>
            </a:r>
            <a:r>
              <a:rPr lang="nl-N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tsrc</a:t>
            </a: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int </a:t>
            </a:r>
            <a:r>
              <a:rPr lang="nl-N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srcLen</a:t>
            </a: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nl-N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Tcl_DString</a:t>
            </a: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nl-NL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nl-N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dstPtr</a:t>
            </a: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nl-NL" dirty="0">
                <a:latin typeface="+mj-lt"/>
                <a:cs typeface="Courier New" panose="02070309020205020404" pitchFamily="49" charset="0"/>
              </a:rPr>
              <a:t>    </a:t>
            </a:r>
            <a:r>
              <a:rPr lang="nl-NL" dirty="0" err="1">
                <a:latin typeface="+mj-lt"/>
                <a:cs typeface="Courier New" panose="02070309020205020404" pitchFamily="49" charset="0"/>
              </a:rPr>
              <a:t>Caveat</a:t>
            </a:r>
            <a:r>
              <a:rPr lang="nl-NL" dirty="0">
                <a:latin typeface="+mj-lt"/>
                <a:cs typeface="Courier New" panose="02070309020205020404" pitchFamily="49" charset="0"/>
              </a:rPr>
              <a:t> 1:   </a:t>
            </a:r>
            <a:r>
              <a:rPr lang="nl-NL" dirty="0" err="1">
                <a:latin typeface="+mj-lt"/>
                <a:cs typeface="Courier New" panose="02070309020205020404" pitchFamily="49" charset="0"/>
              </a:rPr>
              <a:t>srcLen</a:t>
            </a:r>
            <a:r>
              <a:rPr lang="nl-NL" dirty="0">
                <a:latin typeface="+mj-lt"/>
                <a:cs typeface="Courier New" panose="02070309020205020404" pitchFamily="49" charset="0"/>
              </a:rPr>
              <a:t> is in </a:t>
            </a:r>
            <a:r>
              <a:rPr lang="nl-NL" i="1" dirty="0">
                <a:latin typeface="+mj-lt"/>
                <a:cs typeface="Courier New" panose="02070309020205020404" pitchFamily="49" charset="0"/>
              </a:rPr>
              <a:t>bytes</a:t>
            </a:r>
            <a:r>
              <a:rPr lang="nl-NL" dirty="0">
                <a:latin typeface="+mj-lt"/>
                <a:cs typeface="Courier New" panose="02070309020205020404" pitchFamily="49" charset="0"/>
              </a:rPr>
              <a:t>, </a:t>
            </a:r>
            <a:r>
              <a:rPr lang="nl-NL" dirty="0" err="1">
                <a:latin typeface="+mj-lt"/>
                <a:cs typeface="Courier New" panose="02070309020205020404" pitchFamily="49" charset="0"/>
              </a:rPr>
              <a:t>not</a:t>
            </a:r>
            <a:r>
              <a:rPr lang="nl-NL" dirty="0">
                <a:latin typeface="+mj-lt"/>
                <a:cs typeface="Courier New" panose="02070309020205020404" pitchFamily="49" charset="0"/>
              </a:rPr>
              <a:t> </a:t>
            </a:r>
            <a:r>
              <a:rPr lang="nl-NL" dirty="0" err="1">
                <a:latin typeface="+mj-lt"/>
                <a:cs typeface="Courier New" panose="02070309020205020404" pitchFamily="49" charset="0"/>
              </a:rPr>
              <a:t>number</a:t>
            </a:r>
            <a:r>
              <a:rPr lang="nl-NL" dirty="0">
                <a:latin typeface="+mj-lt"/>
                <a:cs typeface="Courier New" panose="02070309020205020404" pitchFamily="49" charset="0"/>
              </a:rPr>
              <a:t> of </a:t>
            </a:r>
            <a:r>
              <a:rPr lang="nl-NL" dirty="0" err="1">
                <a:latin typeface="+mj-lt"/>
                <a:cs typeface="Courier New" panose="02070309020205020404" pitchFamily="49" charset="0"/>
              </a:rPr>
              <a:t>TCHAR’s</a:t>
            </a:r>
            <a:endParaRPr lang="nl-NL" dirty="0">
              <a:latin typeface="+mj-lt"/>
              <a:cs typeface="Courier New" panose="02070309020205020404" pitchFamily="49" charset="0"/>
            </a:endParaRPr>
          </a:p>
          <a:p>
            <a:r>
              <a:rPr lang="nl-NL" dirty="0">
                <a:latin typeface="+mj-lt"/>
                <a:cs typeface="Courier New" panose="02070309020205020404" pitchFamily="49" charset="0"/>
              </a:rPr>
              <a:t>    </a:t>
            </a:r>
            <a:r>
              <a:rPr lang="nl-NL" dirty="0" err="1">
                <a:latin typeface="+mj-lt"/>
                <a:cs typeface="Courier New" panose="02070309020205020404" pitchFamily="49" charset="0"/>
              </a:rPr>
              <a:t>Caveat</a:t>
            </a:r>
            <a:r>
              <a:rPr lang="nl-NL" dirty="0">
                <a:latin typeface="+mj-lt"/>
                <a:cs typeface="Courier New" panose="02070309020205020404" pitchFamily="49" charset="0"/>
              </a:rPr>
              <a:t> 2:   </a:t>
            </a:r>
            <a:r>
              <a:rPr lang="nl-NL" dirty="0" err="1">
                <a:latin typeface="+mj-lt"/>
                <a:cs typeface="Courier New" panose="02070309020205020404" pitchFamily="49" charset="0"/>
              </a:rPr>
              <a:t>Tcl_Dstring</a:t>
            </a:r>
            <a:r>
              <a:rPr lang="nl-NL" dirty="0">
                <a:latin typeface="+mj-lt"/>
                <a:cs typeface="Courier New" panose="02070309020205020404" pitchFamily="49" charset="0"/>
              </a:rPr>
              <a:t> must </a:t>
            </a:r>
            <a:r>
              <a:rPr lang="nl-NL" dirty="0" err="1">
                <a:latin typeface="+mj-lt"/>
                <a:cs typeface="Courier New" panose="02070309020205020404" pitchFamily="49" charset="0"/>
              </a:rPr>
              <a:t>be</a:t>
            </a:r>
            <a:r>
              <a:rPr lang="nl-NL" dirty="0">
                <a:latin typeface="+mj-lt"/>
                <a:cs typeface="Courier New" panose="02070309020205020404" pitchFamily="49" charset="0"/>
              </a:rPr>
              <a:t> </a:t>
            </a:r>
            <a:r>
              <a:rPr lang="nl-NL" dirty="0" err="1">
                <a:latin typeface="+mj-lt"/>
                <a:cs typeface="Courier New" panose="02070309020205020404" pitchFamily="49" charset="0"/>
              </a:rPr>
              <a:t>uninitialized</a:t>
            </a:r>
            <a:r>
              <a:rPr lang="nl-NL" dirty="0">
                <a:latin typeface="+mj-lt"/>
                <a:cs typeface="Courier New" panose="02070309020205020404" pitchFamily="49" charset="0"/>
              </a:rPr>
              <a:t>.</a:t>
            </a:r>
          </a:p>
          <a:p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TCHAR *</a:t>
            </a:r>
          </a:p>
          <a:p>
            <a:r>
              <a:rPr lang="nl-N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Tcl_WinUtfToTChar</a:t>
            </a: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nl-N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nl-N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int </a:t>
            </a:r>
            <a:r>
              <a:rPr lang="nl-N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srcLen</a:t>
            </a: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nl-N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Tcl_DString</a:t>
            </a: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nl-NL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nl-N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dstPtr</a:t>
            </a: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nl-NL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nl-NL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nl-NL" dirty="0" err="1">
                <a:latin typeface="+mj-lt"/>
                <a:cs typeface="Courier New" panose="02070309020205020404" pitchFamily="49" charset="0"/>
              </a:rPr>
              <a:t>Proposal</a:t>
            </a:r>
            <a:r>
              <a:rPr lang="nl-NL" dirty="0">
                <a:latin typeface="+mj-lt"/>
                <a:cs typeface="Courier New" panose="02070309020205020404" pitchFamily="49" charset="0"/>
              </a:rPr>
              <a:t> (TIP #548)</a:t>
            </a:r>
          </a:p>
          <a:p>
            <a:endParaRPr lang="nl-NL" dirty="0">
              <a:latin typeface="+mj-lt"/>
              <a:cs typeface="Courier New" panose="02070309020205020404" pitchFamily="49" charset="0"/>
            </a:endParaRPr>
          </a:p>
          <a:p>
            <a:r>
              <a:rPr lang="nl-NL" dirty="0">
                <a:latin typeface="+mj-lt"/>
                <a:cs typeface="Courier New" panose="02070309020205020404" pitchFamily="49" charset="0"/>
              </a:rPr>
              <a:t>New </a:t>
            </a:r>
            <a:r>
              <a:rPr lang="nl-NL" dirty="0" err="1">
                <a:latin typeface="+mj-lt"/>
                <a:cs typeface="Courier New" panose="02070309020205020404" pitchFamily="49" charset="0"/>
              </a:rPr>
              <a:t>functions</a:t>
            </a:r>
            <a:r>
              <a:rPr lang="nl-NL" dirty="0">
                <a:latin typeface="+mj-lt"/>
                <a:cs typeface="Courier New" panose="02070309020205020404" pitchFamily="49" charset="0"/>
              </a:rPr>
              <a:t> </a:t>
            </a: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Tcl_UtfToUtf16DString()</a:t>
            </a:r>
            <a:r>
              <a:rPr lang="nl-NL" sz="1600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Tcl_Utf16ToUtfDString()</a:t>
            </a:r>
            <a:r>
              <a:rPr lang="nl-NL" dirty="0"/>
              <a:t>,</a:t>
            </a:r>
          </a:p>
          <a:p>
            <a:r>
              <a:rPr lang="nl-NL" dirty="0" err="1"/>
              <a:t>which</a:t>
            </a:r>
            <a:r>
              <a:rPr lang="nl-NL" dirty="0"/>
              <a:t> </a:t>
            </a:r>
            <a:r>
              <a:rPr lang="nl-NL" dirty="0" err="1"/>
              <a:t>solve</a:t>
            </a:r>
            <a:r>
              <a:rPr lang="nl-NL" dirty="0"/>
              <a:t> </a:t>
            </a:r>
            <a:r>
              <a:rPr lang="nl-NL" dirty="0" err="1"/>
              <a:t>those</a:t>
            </a:r>
            <a:r>
              <a:rPr lang="nl-NL" dirty="0"/>
              <a:t> </a:t>
            </a:r>
            <a:r>
              <a:rPr lang="nl-NL" dirty="0" err="1"/>
              <a:t>caveats</a:t>
            </a:r>
            <a:r>
              <a:rPr lang="nl-NL" dirty="0"/>
              <a:t>. </a:t>
            </a:r>
            <a:r>
              <a:rPr lang="nl-NL" dirty="0" err="1"/>
              <a:t>Derived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Tcl_UtfToUniCharDString</a:t>
            </a: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()/</a:t>
            </a:r>
            <a:r>
              <a:rPr lang="nl-NL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Tcl_UniCharToUtfDString</a:t>
            </a: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endParaRPr lang="nl-NL" dirty="0">
              <a:latin typeface="+mj-lt"/>
              <a:cs typeface="Courier New" panose="02070309020205020404" pitchFamily="49" charset="0"/>
            </a:endParaRPr>
          </a:p>
          <a:p>
            <a:endParaRPr lang="nl-NL" dirty="0">
              <a:latin typeface="+mj-lt"/>
              <a:cs typeface="Courier New" panose="02070309020205020404" pitchFamily="49" charset="0"/>
            </a:endParaRPr>
          </a:p>
          <a:p>
            <a:endParaRPr lang="nl-NL" dirty="0"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687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4498BC57C3B247AE9D31473777804F" ma:contentTypeVersion="8" ma:contentTypeDescription="Create a new document." ma:contentTypeScope="" ma:versionID="3555241601143aaa167a00f7af069616">
  <xsd:schema xmlns:xsd="http://www.w3.org/2001/XMLSchema" xmlns:xs="http://www.w3.org/2001/XMLSchema" xmlns:p="http://schemas.microsoft.com/office/2006/metadata/properties" xmlns:ns1="http://schemas.microsoft.com/sharepoint/v3" xmlns:ns2="d86d41d3-e586-4a5e-b805-2f2ab29278fb" xmlns:ns3="http://schemas.econnect.nl/" targetNamespace="http://schemas.microsoft.com/office/2006/metadata/properties" ma:root="true" ma:fieldsID="f1727e24f361ad7d0b419974a111941e" ns1:_="" ns2:_="" ns3:_="">
    <xsd:import namespace="http://schemas.microsoft.com/sharepoint/v3"/>
    <xsd:import namespace="d86d41d3-e586-4a5e-b805-2f2ab29278fb"/>
    <xsd:import namespace="http://schemas.econnect.nl/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TaxKeywordTaxHTField" minOccurs="0"/>
                <xsd:element ref="ns2:TaxCatchAll" minOccurs="0"/>
                <xsd:element ref="ns3:eCSection" minOccurs="0"/>
                <xsd:element ref="ns3:eCDocumentTypeTaxHTField0" minOccurs="0"/>
                <xsd:element ref="ns3:eCChannelTaxHTField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6d41d3-e586-4a5e-b805-2f2ab29278fb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1" nillable="true" ma:taxonomy="true" ma:internalName="TaxKeywordTaxHTField" ma:taxonomyFieldName="TaxKeyword" ma:displayName="Enterprise Keywords" ma:fieldId="{23f27201-bee3-471e-b2e7-b64fd8b7ca38}" ma:taxonomyMulti="true" ma:sspId="1b009bbf-e508-44d6-b971-f77659ba930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description="" ma:hidden="true" ma:list="{18d720d5-abd9-4144-a9e4-7b4cd4ce20e8}" ma:internalName="TaxCatchAll" ma:showField="CatchAllData" ma:web="d86d41d3-e586-4a5e-b805-2f2ab29278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econnect.nl/" elementFormDefault="qualified">
    <xsd:import namespace="http://schemas.microsoft.com/office/2006/documentManagement/types"/>
    <xsd:import namespace="http://schemas.microsoft.com/office/infopath/2007/PartnerControls"/>
    <xsd:element name="eCSection" ma:index="13" nillable="true" ma:displayName="Section" ma:default="Branding" ma:format="Dropdown" ma:internalName="eCSection">
      <xsd:simpleType>
        <xsd:restriction base="dms:Choice">
          <xsd:enumeration value="Branding"/>
          <xsd:enumeration value="Algemeen"/>
        </xsd:restriction>
      </xsd:simpleType>
    </xsd:element>
    <xsd:element name="eCDocumentTypeTaxHTField0" ma:index="14" nillable="true" ma:displayName="DocumentTypeTaxHTField0" ma:hidden="true" ma:internalName="eCDocumentTypeTaxHTField0">
      <xsd:simpleType>
        <xsd:restriction base="dms:Note"/>
      </xsd:simpleType>
    </xsd:element>
    <xsd:element name="eCChannelTaxHTField0" ma:index="16" nillable="true" ma:taxonomy="true" ma:internalName="eCChannelTaxHTField0" ma:taxonomyFieldName="eCDocumentType" ma:displayName="Channel" ma:indexed="true" ma:default="" ma:fieldId="{81ceec91-98f8-4bf6-8f31-4faf9f8ac0f3}" ma:sspId="1b009bbf-e508-44d6-b971-f77659ba9303" ma:termSetId="ec044ec7-ef57-4853-1337-ae7da0c6dddd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ChannelTaxHTField0 xmlns="http://schemas.econnect.nl/">
      <Terms xmlns="http://schemas.microsoft.com/office/infopath/2007/PartnerControls"/>
    </eCChannelTaxHTField0>
    <TaxCatchAll xmlns="d86d41d3-e586-4a5e-b805-2f2ab29278fb"/>
    <eCSection xmlns="http://schemas.econnect.nl/">Templates Presentations</eCSection>
    <PublishingExpirationDate xmlns="http://schemas.microsoft.com/sharepoint/v3" xsi:nil="true"/>
    <TaxKeywordTaxHTField xmlns="d86d41d3-e586-4a5e-b805-2f2ab29278fb">
      <Terms xmlns="http://schemas.microsoft.com/office/infopath/2007/PartnerControls"/>
    </TaxKeywordTaxHTField>
    <PublishingStartDate xmlns="http://schemas.microsoft.com/sharepoint/v3" xsi:nil="true"/>
    <eCDocumentTypeTaxHTField0 xmlns="http://schemas.econnect.nl/" xsi:nil="true"/>
  </documentManagement>
</p:properties>
</file>

<file path=customXml/itemProps1.xml><?xml version="1.0" encoding="utf-8"?>
<ds:datastoreItem xmlns:ds="http://schemas.openxmlformats.org/officeDocument/2006/customXml" ds:itemID="{D5135280-7C51-4668-8A2D-A99236A141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F61896-CF53-4CE4-B846-B6E6D3EE68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86d41d3-e586-4a5e-b805-2f2ab29278fb"/>
    <ds:schemaRef ds:uri="http://schemas.econnect.nl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D66DFAC-E3B6-4BB5-A9B4-B2F054B85EDD}">
  <ds:schemaRefs>
    <ds:schemaRef ds:uri="http://www.w3.org/XML/1998/namespace"/>
    <ds:schemaRef ds:uri="http://schemas.microsoft.com/sharepoint/v3"/>
    <ds:schemaRef ds:uri="http://purl.org/dc/terms/"/>
    <ds:schemaRef ds:uri="http://schemas.microsoft.com/office/2006/documentManagement/types"/>
    <ds:schemaRef ds:uri="http://schemas.econnect.nl/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d86d41d3-e586-4a5e-b805-2f2ab29278fb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752</Words>
  <Application>Microsoft Office PowerPoint</Application>
  <PresentationFormat>On-screen Show (16:9)</PresentationFormat>
  <Paragraphs>200</Paragraphs>
  <Slides>15</Slides>
  <Notes>12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Courier New</vt:lpstr>
      <vt:lpstr>Office-thema</vt:lpstr>
      <vt:lpstr>Full Unicode support in Tcl 9.0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Michel Rabouw</dc:creator>
  <cp:lastModifiedBy>Jan Nijtmans</cp:lastModifiedBy>
  <cp:revision>367</cp:revision>
  <cp:lastPrinted>2017-11-01T16:26:41Z</cp:lastPrinted>
  <dcterms:created xsi:type="dcterms:W3CDTF">2016-03-08T08:28:36Z</dcterms:created>
  <dcterms:modified xsi:type="dcterms:W3CDTF">2019-07-03T07:11:24Z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0x010100E04498BC57C3B247AE9D31473777804F</vt:lpwstr>
  </property>
  <property fmtid="{D5CDD505-2E9C-101B-9397-08002B2CF9AE}" pid="3" name="TaxKeyword">
    <vt:lpwstr/>
  </property>
  <property fmtid="{D5CDD505-2E9C-101B-9397-08002B2CF9AE}" pid="4" name="eCDocumentType">
    <vt:lpwstr/>
  </property>
</Properties>
</file>