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6" r:id="rId5"/>
    <p:sldMasterId id="2147483693" r:id="rId6"/>
  </p:sldMasterIdLst>
  <p:notesMasterIdLst>
    <p:notesMasterId r:id="rId27"/>
  </p:notesMasterIdLst>
  <p:handoutMasterIdLst>
    <p:handoutMasterId r:id="rId28"/>
  </p:handoutMasterIdLst>
  <p:sldIdLst>
    <p:sldId id="299" r:id="rId7"/>
    <p:sldId id="505" r:id="rId8"/>
    <p:sldId id="467" r:id="rId9"/>
    <p:sldId id="487" r:id="rId10"/>
    <p:sldId id="497" r:id="rId11"/>
    <p:sldId id="500" r:id="rId12"/>
    <p:sldId id="517" r:id="rId13"/>
    <p:sldId id="518" r:id="rId14"/>
    <p:sldId id="519" r:id="rId15"/>
    <p:sldId id="520" r:id="rId16"/>
    <p:sldId id="522" r:id="rId17"/>
    <p:sldId id="524" r:id="rId18"/>
    <p:sldId id="521" r:id="rId19"/>
    <p:sldId id="512" r:id="rId20"/>
    <p:sldId id="513" r:id="rId21"/>
    <p:sldId id="502" r:id="rId22"/>
    <p:sldId id="503" r:id="rId23"/>
    <p:sldId id="525" r:id="rId24"/>
    <p:sldId id="495" r:id="rId25"/>
    <p:sldId id="52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732" userDrawn="1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i Brewer-Griffin" initials="SBG" lastIdx="13" clrIdx="0"/>
  <p:cmAuthor id="1" name="Autho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003C71"/>
    <a:srgbClr val="FD9208"/>
    <a:srgbClr val="009FDF"/>
    <a:srgbClr val="FF0066"/>
    <a:srgbClr val="F83308"/>
    <a:srgbClr val="F3D54E"/>
    <a:srgbClr val="F0C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5" autoAdjust="0"/>
    <p:restoredTop sz="93594" autoAdjust="0"/>
  </p:normalViewPr>
  <p:slideViewPr>
    <p:cSldViewPr snapToGrid="0">
      <p:cViewPr varScale="1">
        <p:scale>
          <a:sx n="103" d="100"/>
          <a:sy n="103" d="100"/>
        </p:scale>
        <p:origin x="86" y="221"/>
      </p:cViewPr>
      <p:guideLst>
        <p:guide orient="horz" pos="1581"/>
        <p:guide orient="horz" pos="3004"/>
        <p:guide orient="horz" pos="732"/>
        <p:guide orient="horz" pos="824"/>
        <p:guide orient="horz" pos="2916"/>
        <p:guide orient="horz" pos="1643"/>
        <p:guide pos="5470"/>
        <p:guide pos="287"/>
        <p:guide pos="2909"/>
        <p:guide pos="2811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Oracle </a:t>
            </a:r>
            <a:r>
              <a:rPr lang="en-US" dirty="0" smtClean="0"/>
              <a:t>SINGLE</a:t>
            </a:r>
            <a:r>
              <a:rPr lang="en-US" baseline="0" dirty="0" smtClean="0"/>
              <a:t> INSTANCE </a:t>
            </a:r>
            <a:r>
              <a:rPr lang="en-US" dirty="0" smtClean="0"/>
              <a:t>OLTP </a:t>
            </a:r>
            <a:r>
              <a:rPr lang="en-US" dirty="0"/>
              <a:t>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Single Instance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'[Chart in Microsoft PowerPoint]Sheet1'!$B$2:$B$24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  <c:pt idx="14">
                  <c:v>52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  <c:pt idx="18">
                  <c:v>68</c:v>
                </c:pt>
                <c:pt idx="19">
                  <c:v>72</c:v>
                </c:pt>
                <c:pt idx="20">
                  <c:v>76</c:v>
                </c:pt>
                <c:pt idx="21">
                  <c:v>80</c:v>
                </c:pt>
                <c:pt idx="22">
                  <c:v>84</c:v>
                </c:pt>
              </c:numCache>
            </c:numRef>
          </c:xVal>
          <c:yVal>
            <c:numRef>
              <c:f>'[Chart in Microsoft PowerPoint]Sheet1'!$C$2:$C$23</c:f>
              <c:numCache>
                <c:formatCode>General</c:formatCode>
                <c:ptCount val="22"/>
                <c:pt idx="0">
                  <c:v>24564</c:v>
                </c:pt>
                <c:pt idx="1">
                  <c:v>49962</c:v>
                </c:pt>
                <c:pt idx="2">
                  <c:v>102055</c:v>
                </c:pt>
                <c:pt idx="3">
                  <c:v>196685</c:v>
                </c:pt>
                <c:pt idx="4">
                  <c:v>298519</c:v>
                </c:pt>
                <c:pt idx="5">
                  <c:v>388408</c:v>
                </c:pt>
                <c:pt idx="6">
                  <c:v>484342</c:v>
                </c:pt>
                <c:pt idx="7">
                  <c:v>542790</c:v>
                </c:pt>
                <c:pt idx="8">
                  <c:v>611251</c:v>
                </c:pt>
                <c:pt idx="9">
                  <c:v>663967</c:v>
                </c:pt>
                <c:pt idx="10">
                  <c:v>746724</c:v>
                </c:pt>
                <c:pt idx="11">
                  <c:v>782036</c:v>
                </c:pt>
                <c:pt idx="12">
                  <c:v>802263</c:v>
                </c:pt>
                <c:pt idx="13">
                  <c:v>823470</c:v>
                </c:pt>
                <c:pt idx="14">
                  <c:v>827085</c:v>
                </c:pt>
                <c:pt idx="15">
                  <c:v>842052</c:v>
                </c:pt>
                <c:pt idx="16">
                  <c:v>855528</c:v>
                </c:pt>
                <c:pt idx="17">
                  <c:v>858195</c:v>
                </c:pt>
                <c:pt idx="18">
                  <c:v>864113</c:v>
                </c:pt>
                <c:pt idx="19">
                  <c:v>865470</c:v>
                </c:pt>
                <c:pt idx="20">
                  <c:v>878370</c:v>
                </c:pt>
                <c:pt idx="21">
                  <c:v>883780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926152"/>
        <c:axId val="382927720"/>
      </c:scatterChart>
      <c:valAx>
        <c:axId val="382926152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Virtual Users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27720"/>
        <c:crosses val="autoZero"/>
        <c:crossBetween val="midCat"/>
      </c:valAx>
      <c:valAx>
        <c:axId val="38292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26152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Radi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4026" y="4915796"/>
            <a:ext cx="465832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Neo Sans Intel"/>
              </a:rPr>
              <a:t>Intel Confidential-NDA Platform Roadmap.  All dates and plans are subject to change without notice. 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4026" y="4915796"/>
            <a:ext cx="465832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Neo Sans Intel"/>
              </a:rPr>
              <a:t>Intel Confidential-NDA Platform Roadmap.  All dates and plans are subject to change without notice. 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 Radi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4026" y="4915796"/>
            <a:ext cx="465832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Neo Sans Intel"/>
              </a:rPr>
              <a:t>Intel Confidential-NDA Platform Roadmap.  All dates and plans are subject to change without notice. </a:t>
            </a:r>
          </a:p>
        </p:txBody>
      </p:sp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ack Cover Radi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4026" y="4915796"/>
            <a:ext cx="465832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Neo Sans Intel"/>
              </a:rPr>
              <a:t>Intel Confidential-NDA Platform Roadmap.  All dates and plans are subject to change without notice. </a:t>
            </a:r>
          </a:p>
        </p:txBody>
      </p:sp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232" y="1693326"/>
            <a:ext cx="2085380" cy="21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Radi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19063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4" y="901304"/>
            <a:ext cx="8237537" cy="31349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Intel Clear"/>
                <a:cs typeface="Intel Cle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962400" cy="3394472"/>
          </a:xfrm>
        </p:spPr>
        <p:txBody>
          <a:bodyPr>
            <a:normAutofit/>
          </a:bodyPr>
          <a:lstStyle>
            <a:lvl1pPr marL="233357" indent="-233357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1pPr>
            <a:lvl2pPr marL="690546" indent="-233357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Intel Clear"/>
                <a:cs typeface="Intel Clear"/>
              </a:defRPr>
            </a:lvl2pPr>
            <a:lvl3pPr marL="1087411" indent="-173034"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Intel Clear"/>
                <a:cs typeface="Intel Clear"/>
              </a:defRPr>
            </a:lvl3pPr>
            <a:lvl4pPr marL="1544600" indent="-173034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Intel Clear"/>
                <a:cs typeface="Intel Clear"/>
              </a:defRPr>
            </a:lvl4pPr>
            <a:lvl5pPr marL="2001788" indent="-173034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Intel Clear"/>
                <a:cs typeface="Intel Cle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4400" y="1200151"/>
            <a:ext cx="3962400" cy="3394472"/>
          </a:xfrm>
        </p:spPr>
        <p:txBody>
          <a:bodyPr>
            <a:normAutofit/>
          </a:bodyPr>
          <a:lstStyle>
            <a:lvl1pPr marL="233357" indent="-233357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1pPr>
            <a:lvl2pPr marL="690546" indent="-233357"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Intel Clear"/>
                <a:cs typeface="Intel Clear"/>
              </a:defRPr>
            </a:lvl2pPr>
            <a:lvl3pPr marL="1087411" indent="-173034"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Intel Clear"/>
                <a:cs typeface="Intel Clear"/>
              </a:defRPr>
            </a:lvl3pPr>
            <a:lvl4pPr marL="1544600" indent="-173034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Intel Clear"/>
                <a:cs typeface="Intel Clear"/>
              </a:defRPr>
            </a:lvl4pPr>
            <a:lvl5pPr marL="2001788" indent="-173034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Intel Clear"/>
                <a:cs typeface="Intel Cle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1" y="4910853"/>
            <a:ext cx="45974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0000"/>
                </a:solidFill>
                <a:latin typeface="Intel Clear"/>
                <a:cs typeface="Intel Clear"/>
              </a:defRPr>
            </a:lvl1pPr>
          </a:lstStyle>
          <a:p>
            <a:fld id="{6A174EDC-730F-0E4F-8F7E-AD594D963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4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52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962" y="995749"/>
            <a:ext cx="8436076" cy="3386831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3430" y="4853333"/>
            <a:ext cx="6100049" cy="18466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171450" indent="-114300">
              <a:defRPr sz="900"/>
            </a:lvl2pPr>
            <a:lvl3pPr marL="342900" indent="-114300">
              <a:defRPr sz="900"/>
            </a:lvl3pPr>
            <a:lvl4pPr marL="514350" indent="-114300">
              <a:defRPr sz="900"/>
            </a:lvl4pPr>
            <a:lvl5pPr marL="685800" indent="-114300">
              <a:defRPr sz="9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8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962" y="995749"/>
            <a:ext cx="8436076" cy="3386831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3430" y="4853333"/>
            <a:ext cx="6100049" cy="18466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171450" indent="-114300">
              <a:defRPr sz="900"/>
            </a:lvl2pPr>
            <a:lvl3pPr marL="342900" indent="-114300">
              <a:defRPr sz="900"/>
            </a:lvl3pPr>
            <a:lvl4pPr marL="514350" indent="-114300">
              <a:defRPr sz="900"/>
            </a:lvl4pPr>
            <a:lvl5pPr marL="685800" indent="-114300">
              <a:defRPr sz="9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1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2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963" y="1168842"/>
            <a:ext cx="8436076" cy="3213739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3963" y="4713124"/>
            <a:ext cx="8436076" cy="9238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800">
                <a:solidFill>
                  <a:srgbClr val="93A0A7"/>
                </a:solidFill>
                <a:latin typeface="+mn-lt"/>
              </a:defRPr>
            </a:lvl1pPr>
            <a:lvl2pPr marL="171446" indent="-114297">
              <a:defRPr sz="900"/>
            </a:lvl2pPr>
            <a:lvl3pPr marL="342892" indent="-114297">
              <a:defRPr sz="900"/>
            </a:lvl3pPr>
            <a:lvl4pPr marL="514337" indent="-114297">
              <a:defRPr sz="900"/>
            </a:lvl4pPr>
            <a:lvl5pPr marL="685783" indent="-114297">
              <a:defRPr sz="9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7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0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7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52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29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8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3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0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6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8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 bwMode="auto">
          <a:xfrm>
            <a:off x="5476164" y="4885227"/>
            <a:ext cx="3667837" cy="258273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  <a:ln w="6350">
            <a:noFill/>
          </a:ln>
          <a:effectLst/>
        </p:spPr>
        <p:txBody>
          <a:bodyPr vert="horz" wrap="square" lIns="68529" tIns="34266" rIns="68529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  <a:defRPr/>
            </a:pPr>
            <a:endParaRPr lang="en-US" sz="1500" kern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7661508" y="376149"/>
            <a:ext cx="636677" cy="597047"/>
          </a:xfrm>
          <a:prstGeom prst="rect">
            <a:avLst/>
          </a:prstGeom>
          <a:solidFill>
            <a:schemeClr val="tx2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66" rIns="34290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  <a:defRPr/>
            </a:pPr>
            <a:endParaRPr lang="en-US" sz="2700" kern="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6966" y="3097391"/>
            <a:ext cx="5280660" cy="484689"/>
          </a:xfrm>
        </p:spPr>
        <p:txBody>
          <a:bodyPr lIns="0" rIns="0" anchor="ctr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6966" y="3612787"/>
            <a:ext cx="5280660" cy="54425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500" b="0" baseline="0">
                <a:solidFill>
                  <a:schemeClr val="accent3"/>
                </a:solidFill>
                <a:latin typeface="+mj-lt"/>
                <a:cs typeface="Intel Clear" panose="020B0604020203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3596966" y="2918588"/>
            <a:ext cx="5280660" cy="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 bwMode="auto">
          <a:xfrm>
            <a:off x="7979847" y="0"/>
            <a:ext cx="1164154" cy="71031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66" rIns="34290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endParaRPr lang="en-US" sz="2700" kern="0" dirty="0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803286" y="4406821"/>
            <a:ext cx="573319" cy="434722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66" rIns="34290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  <a:defRPr/>
            </a:pPr>
            <a:endParaRPr lang="en-US" sz="2700" kern="0" dirty="0" smtClean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0" y="4622351"/>
            <a:ext cx="920997" cy="523207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 w="6350">
            <a:noFill/>
          </a:ln>
          <a:effectLst/>
        </p:spPr>
        <p:txBody>
          <a:bodyPr vert="horz" wrap="square" lIns="68529" tIns="34266" rIns="68529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endParaRPr lang="en-US" sz="15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58" y="153286"/>
            <a:ext cx="2805695" cy="2454983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 bwMode="auto">
          <a:xfrm>
            <a:off x="8298184" y="4749421"/>
            <a:ext cx="845816" cy="26067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66" rIns="34290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endParaRPr lang="en-US" sz="2700" kern="0" smtClean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 bwMode="auto">
          <a:xfrm>
            <a:off x="7546358" y="238988"/>
            <a:ext cx="274320" cy="2743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66" rIns="34290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  <a:defRPr/>
            </a:pPr>
            <a:endParaRPr lang="en-US" sz="2700" kern="0" dirty="0" smtClean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 bwMode="auto">
          <a:xfrm>
            <a:off x="624273" y="4250502"/>
            <a:ext cx="358027" cy="27432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66" rIns="34290" bIns="3426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  <a:defRPr/>
            </a:pPr>
            <a:endParaRPr lang="en-US" sz="2700" kern="0" dirty="0" smtClean="0">
              <a:solidFill>
                <a:srgbClr val="FFFFFF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96966" y="2057401"/>
            <a:ext cx="5280660" cy="8611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+mn-lt"/>
                <a:ea typeface="+mj-ea"/>
                <a:cs typeface="Intel Clear Light" panose="020B0404020203020204" pitchFamily="34" charset="0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</a:rPr>
              <a:t>DCG and SSG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Working Better Together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2628" y="1145287"/>
            <a:ext cx="8229600" cy="35008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4707F8-B7D4-42EA-8897-FEEC3E889826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46923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707F8-B7D4-42EA-8897-FEEC3E889826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707F8-B7D4-42EA-8897-FEEC3E889826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707F8-B7D4-42EA-8897-FEEC3E889826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619587"/>
            <a:ext cx="7772400" cy="1021556"/>
          </a:xfrm>
        </p:spPr>
        <p:txBody>
          <a:bodyPr anchor="ctr" anchorCtr="0">
            <a:noAutofit/>
          </a:bodyPr>
          <a:lstStyle>
            <a:lvl1pPr algn="l">
              <a:defRPr sz="2700" b="0" cap="none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752675"/>
            <a:ext cx="7772400" cy="4306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 baseline="0">
                <a:solidFill>
                  <a:schemeClr val="accent3"/>
                </a:solidFill>
                <a:latin typeface="+mj-lt"/>
                <a:cs typeface="Intel Clear" panose="020B0604020203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707F8-B7D4-42EA-8897-FEEC3E889826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3338"/>
            <a:ext cx="8229600" cy="741560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2"/>
            <a:ext cx="8229600" cy="3468849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</a:lstStyle>
          <a:p>
            <a:pPr lvl="0"/>
            <a:r>
              <a:rPr lang="en-US" dirty="0" smtClean="0"/>
              <a:t>18pt Medium Sub Line</a:t>
            </a:r>
          </a:p>
          <a:p>
            <a:pPr lvl="1"/>
            <a:r>
              <a:rPr lang="en-US" dirty="0" smtClean="0"/>
              <a:t>18pt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963" y="995750"/>
            <a:ext cx="8436076" cy="3386831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3431" y="4853333"/>
            <a:ext cx="6100049" cy="18466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171446" indent="-114297">
              <a:defRPr sz="900"/>
            </a:lvl2pPr>
            <a:lvl3pPr marL="342892" indent="-114297">
              <a:defRPr sz="900"/>
            </a:lvl3pPr>
            <a:lvl4pPr marL="514337" indent="-114297">
              <a:defRPr sz="900"/>
            </a:lvl4pPr>
            <a:lvl5pPr marL="685783" indent="-114297">
              <a:defRPr sz="9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>
                <a:solidFill>
                  <a:srgbClr val="B1BABF">
                    <a:lumMod val="60000"/>
                    <a:lumOff val="40000"/>
                  </a:srgbClr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84" r:id="rId5"/>
    <p:sldLayoutId id="2147483705" r:id="rId6"/>
    <p:sldLayoutId id="2147483652" r:id="rId7"/>
    <p:sldLayoutId id="2147483660" r:id="rId8"/>
    <p:sldLayoutId id="2147483668" r:id="rId9"/>
    <p:sldLayoutId id="2147483669" r:id="rId10"/>
    <p:sldLayoutId id="2147483670" r:id="rId11"/>
    <p:sldLayoutId id="2147483672" r:id="rId12"/>
    <p:sldLayoutId id="2147483651" r:id="rId13"/>
    <p:sldLayoutId id="2147483677" r:id="rId14"/>
    <p:sldLayoutId id="2147483665" r:id="rId15"/>
    <p:sldLayoutId id="2147483654" r:id="rId16"/>
    <p:sldLayoutId id="2147483655" r:id="rId17"/>
    <p:sldLayoutId id="2147483676" r:id="rId18"/>
    <p:sldLayoutId id="2147483681" r:id="rId19"/>
    <p:sldLayoutId id="2147483686" r:id="rId20"/>
    <p:sldLayoutId id="2147483690" r:id="rId21"/>
    <p:sldLayoutId id="2147483691" r:id="rId22"/>
    <p:sldLayoutId id="2147483692" r:id="rId23"/>
    <p:sldLayoutId id="2147483702" r:id="rId24"/>
    <p:sldLayoutId id="2147483720" r:id="rId25"/>
    <p:sldLayoutId id="214748372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DCCE-A11C-41B9-A6FE-B96A2531C0B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FCF5-76E7-4202-8219-227BC12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176133"/>
            <a:ext cx="8229600" cy="8686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815349"/>
            <a:ext cx="3086100" cy="22575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25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685800"/>
            <a:endParaRPr lang="en-US" dirty="0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4382" y="4815349"/>
            <a:ext cx="418486" cy="22575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25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685800"/>
            <a:fld id="{894707F8-B7D4-42EA-8897-FEEC3E889826}" type="slidenum">
              <a:rPr lang="en-US" smtClean="0">
                <a:solidFill>
                  <a:srgbClr val="B1BABF">
                    <a:lumMod val="60000"/>
                    <a:lumOff val="40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B1BAB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5613" y="1146412"/>
            <a:ext cx="8229600" cy="348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7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189" rtl="0" eaLnBrk="1" latinLnBrk="0" hangingPunct="1">
        <a:spcBef>
          <a:spcPct val="0"/>
        </a:spcBef>
        <a:buNone/>
        <a:defRPr sz="3000" b="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spcAft>
          <a:spcPts val="0"/>
        </a:spcAft>
        <a:buFont typeface="Wingdings" panose="05000000000000000000" pitchFamily="2" charset="2"/>
        <a:buNone/>
        <a:defRPr sz="2400" b="0" kern="1200" baseline="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1pPr>
      <a:lvl2pPr marL="225419" indent="-225419" algn="l" defTabSz="457189" rtl="0" eaLnBrk="1" latinLnBrk="0" hangingPunct="1">
        <a:spcBef>
          <a:spcPts val="600"/>
        </a:spcBef>
        <a:buFont typeface="Arial" panose="020B0604020202020204" pitchFamily="34" charset="0"/>
        <a:buChar char="•"/>
        <a:defRPr sz="2100" b="0" kern="1200" baseline="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2pPr>
      <a:lvl3pPr marL="396865" indent="-174621" algn="l" defTabSz="457189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+mj-lt"/>
          <a:ea typeface="+mn-ea"/>
          <a:cs typeface="Calibri" panose="020F0502020204030204" pitchFamily="34" charset="0"/>
        </a:defRPr>
      </a:lvl3pPr>
      <a:lvl4pPr marL="739757" indent="-17303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bg1"/>
          </a:solidFill>
          <a:latin typeface="+mj-lt"/>
          <a:ea typeface="+mn-ea"/>
          <a:cs typeface="Calibri" panose="020F0502020204030204" pitchFamily="34" charset="0"/>
        </a:defRPr>
      </a:lvl4pPr>
      <a:lvl5pPr marL="1088998" indent="-165096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bg1"/>
          </a:solidFill>
          <a:latin typeface="+mj-lt"/>
          <a:ea typeface="+mn-ea"/>
          <a:cs typeface="Calibri" panose="020F0502020204030204" pitchFamily="34" charset="0"/>
        </a:defRPr>
      </a:lvl5pPr>
      <a:lvl6pPr marL="1431890" indent="-173034" algn="l" defTabSz="457189" rtl="0" eaLnBrk="1" latinLnBrk="0" hangingPunct="1">
        <a:spcBef>
          <a:spcPct val="20000"/>
        </a:spcBef>
        <a:buFont typeface="Arial"/>
        <a:buChar char="•"/>
        <a:defRPr sz="1400" b="0" kern="1200">
          <a:solidFill>
            <a:schemeClr val="bg1"/>
          </a:solidFill>
          <a:latin typeface="+mj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C71"/>
                </a:solidFill>
              </a:rPr>
              <a:t>HAMMERDB, LOAD TESTING AND BENCHMARKING DATABASES WITH TCL/TK</a:t>
            </a:r>
            <a:endParaRPr lang="en-US" dirty="0">
              <a:solidFill>
                <a:srgbClr val="003C7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b="0" dirty="0" smtClean="0">
                <a:solidFill>
                  <a:srgbClr val="003C71"/>
                </a:solidFill>
              </a:rPr>
              <a:t>Steve Shaw </a:t>
            </a:r>
            <a:r>
              <a:rPr lang="en-US" dirty="0" smtClean="0">
                <a:solidFill>
                  <a:srgbClr val="003C71"/>
                </a:solidFill>
              </a:rPr>
              <a:t>July</a:t>
            </a:r>
            <a:r>
              <a:rPr lang="en-US" b="0" dirty="0" smtClean="0">
                <a:solidFill>
                  <a:srgbClr val="003C71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1975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930" y="169357"/>
            <a:ext cx="8229600" cy="868680"/>
          </a:xfrm>
        </p:spPr>
        <p:txBody>
          <a:bodyPr/>
          <a:lstStyle/>
          <a:p>
            <a:r>
              <a:rPr lang="en-GB" dirty="0" smtClean="0"/>
              <a:t>Run Workload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5" y="1191979"/>
            <a:ext cx="4132096" cy="344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18" y="1178810"/>
            <a:ext cx="4106458" cy="3427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6335" y="668705"/>
            <a:ext cx="662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Virtual Users Run the benchmark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32" y="2432278"/>
            <a:ext cx="2537920" cy="8278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876" y="117677"/>
            <a:ext cx="8229600" cy="868680"/>
          </a:xfrm>
        </p:spPr>
        <p:txBody>
          <a:bodyPr/>
          <a:lstStyle/>
          <a:p>
            <a:r>
              <a:rPr lang="en-GB" dirty="0" smtClean="0"/>
              <a:t>Why TCL for database benchmarking?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47764" y="561474"/>
            <a:ext cx="8329194" cy="31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TCL Threading Model  - User sees 1 process per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One Interpreter per thread </a:t>
            </a:r>
            <a:r>
              <a:rPr lang="en-GB" dirty="0" err="1" smtClean="0">
                <a:solidFill>
                  <a:schemeClr val="tx1"/>
                </a:solidFill>
              </a:rPr>
              <a:t>eq</a:t>
            </a:r>
            <a:r>
              <a:rPr lang="en-GB" dirty="0" smtClean="0">
                <a:solidFill>
                  <a:schemeClr val="tx1"/>
                </a:solidFill>
              </a:rPr>
              <a:t> High Performance, High Scalability,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3" y="3294844"/>
            <a:ext cx="4870411" cy="1148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832" y="3142341"/>
            <a:ext cx="1269412" cy="145314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1277717" y="2704990"/>
            <a:ext cx="390071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15234" y="3501390"/>
            <a:ext cx="932598" cy="151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15234" y="3653189"/>
            <a:ext cx="932598" cy="151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15234" y="3795454"/>
            <a:ext cx="932598" cy="151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15234" y="3938075"/>
            <a:ext cx="932598" cy="151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15234" y="4081776"/>
            <a:ext cx="932598" cy="736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15234" y="4217902"/>
            <a:ext cx="932598" cy="546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415234" y="4349333"/>
            <a:ext cx="932598" cy="46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38657" y="2739303"/>
            <a:ext cx="3299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One thread, 1 interpreter with low level API   </a:t>
            </a:r>
            <a:endParaRPr lang="en-GB" sz="1200" dirty="0"/>
          </a:p>
        </p:txBody>
      </p:sp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7700228" y="3008642"/>
            <a:ext cx="1306749" cy="125086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64280" y="2554637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/>
              <a:t>Database driven</a:t>
            </a:r>
          </a:p>
          <a:p>
            <a:pPr algn="ctr"/>
            <a:r>
              <a:rPr lang="en-GB" sz="1200" dirty="0" smtClean="0"/>
              <a:t>To 100%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1288846"/>
            <a:ext cx="1930895" cy="119019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640888" y="1557044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Users check a TSV to</a:t>
            </a:r>
          </a:p>
          <a:p>
            <a:r>
              <a:rPr lang="en-GB" sz="1200" dirty="0" smtClean="0"/>
              <a:t>See if stop button pressed</a:t>
            </a:r>
          </a:p>
          <a:p>
            <a:r>
              <a:rPr lang="en-GB" sz="1200" dirty="0" smtClean="0"/>
              <a:t>or can kill threads</a:t>
            </a:r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>
            <a:off x="6035672" y="42482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200" dirty="0" smtClean="0"/>
              <a:t>Tens of millions</a:t>
            </a:r>
          </a:p>
          <a:p>
            <a:pPr algn="ctr"/>
            <a:r>
              <a:rPr lang="en-GB" sz="1200" dirty="0" smtClean="0"/>
              <a:t>transactions per minute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76" y="1288846"/>
            <a:ext cx="3343428" cy="14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04" y="292211"/>
            <a:ext cx="8829795" cy="868680"/>
          </a:xfrm>
        </p:spPr>
        <p:txBody>
          <a:bodyPr/>
          <a:lstStyle/>
          <a:p>
            <a:r>
              <a:rPr lang="en-GB" dirty="0" smtClean="0"/>
              <a:t>Commercial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48" y="1759351"/>
            <a:ext cx="5019962" cy="247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4" y="1605432"/>
            <a:ext cx="3485101" cy="890122"/>
          </a:xfrm>
          <a:prstGeom prst="rect">
            <a:avLst/>
          </a:prstGeom>
        </p:spPr>
      </p:pic>
      <p:pic>
        <p:nvPicPr>
          <p:cNvPr id="1026" name="Picture 2" descr="https://www.quest.com/image/Benchmark-Factory-for-Databases-MySQL-Edition/screenshot/Benchmark-Factory-for-Databases-MySQL-Edition-screenshot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8" y="2640104"/>
            <a:ext cx="3196371" cy="19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78564" y="912919"/>
            <a:ext cx="8329194" cy="31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TCL based open source application delivers higher performance at lower CPU utilisation than leading commercial tool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727" y="233220"/>
            <a:ext cx="8229600" cy="868680"/>
          </a:xfrm>
        </p:spPr>
        <p:txBody>
          <a:bodyPr/>
          <a:lstStyle/>
          <a:p>
            <a:r>
              <a:rPr lang="en-GB" dirty="0" smtClean="0"/>
              <a:t>Pure TCL Transaction Counter and CPU Monitor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7647" y="777484"/>
            <a:ext cx="8329194" cy="31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Separate thread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emu + ribbon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Detachable Window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7647" y="1968773"/>
            <a:ext cx="3641145" cy="2774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62" y="1921352"/>
            <a:ext cx="3337935" cy="28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850600" y="777484"/>
            <a:ext cx="8329194" cy="31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Driven by server side agent running </a:t>
            </a:r>
            <a:r>
              <a:rPr lang="en-GB" dirty="0" err="1" smtClean="0">
                <a:solidFill>
                  <a:schemeClr val="tx1"/>
                </a:solidFill>
              </a:rPr>
              <a:t>mpstat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On Windows uses TCL </a:t>
            </a:r>
            <a:r>
              <a:rPr lang="en-GB" dirty="0" err="1" smtClean="0">
                <a:solidFill>
                  <a:schemeClr val="tx1"/>
                </a:solidFill>
              </a:rPr>
              <a:t>mpstat</a:t>
            </a:r>
            <a:r>
              <a:rPr lang="en-GB" dirty="0" smtClean="0">
                <a:solidFill>
                  <a:schemeClr val="tx1"/>
                </a:solidFill>
              </a:rPr>
              <a:t> using </a:t>
            </a:r>
            <a:r>
              <a:rPr lang="en-GB" dirty="0" err="1" smtClean="0">
                <a:solidFill>
                  <a:schemeClr val="tx1"/>
                </a:solidFill>
              </a:rPr>
              <a:t>twapi</a:t>
            </a: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Detachable Window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8" y="199928"/>
            <a:ext cx="8436076" cy="523220"/>
          </a:xfrm>
        </p:spPr>
        <p:txBody>
          <a:bodyPr/>
          <a:lstStyle/>
          <a:p>
            <a:r>
              <a:rPr lang="en-GB" dirty="0" smtClean="0"/>
              <a:t>Integrated Database Performance Output and Reports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711" y="744927"/>
            <a:ext cx="4454671" cy="3432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3353" y="4177139"/>
            <a:ext cx="9233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6B6B6B"/>
                </a:solidFill>
              </a:rPr>
              <a:t>AWR Report 41,248 per sec * 60 = 2474880 = 2474902 TPM</a:t>
            </a:r>
            <a:endParaRPr lang="en-US" sz="1400" dirty="0">
              <a:solidFill>
                <a:srgbClr val="6B6B6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8" y="869602"/>
            <a:ext cx="3540154" cy="37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69793"/>
              </p:ext>
            </p:extLst>
          </p:nvPr>
        </p:nvGraphicFramePr>
        <p:xfrm>
          <a:off x="3341143" y="1577763"/>
          <a:ext cx="4967906" cy="2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52" y="141178"/>
            <a:ext cx="8436076" cy="523220"/>
          </a:xfrm>
        </p:spPr>
        <p:txBody>
          <a:bodyPr/>
          <a:lstStyle/>
          <a:p>
            <a:r>
              <a:rPr lang="en-GB" dirty="0" smtClean="0"/>
              <a:t>Autopilot and Remote Modes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5" y="1599860"/>
            <a:ext cx="2904818" cy="11749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652" y="1334091"/>
            <a:ext cx="2448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6B6B6B"/>
                </a:solidFill>
              </a:rPr>
              <a:t>Autopilot</a:t>
            </a:r>
            <a:endParaRPr lang="en-US" sz="1400" dirty="0">
              <a:solidFill>
                <a:srgbClr val="6B6B6B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48834" y="599099"/>
            <a:ext cx="8329194" cy="31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Timed TK driven button presses for ‘one press’ automated test sequence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Remote Modes </a:t>
            </a:r>
            <a:r>
              <a:rPr lang="en-GB" dirty="0" err="1" smtClean="0">
                <a:solidFill>
                  <a:schemeClr val="tx1"/>
                </a:solidFill>
              </a:rPr>
              <a:t>comm</a:t>
            </a:r>
            <a:r>
              <a:rPr lang="en-GB" dirty="0" smtClean="0">
                <a:solidFill>
                  <a:schemeClr val="tx1"/>
                </a:solidFill>
              </a:rPr>
              <a:t> based connect multiple clients for VM/Cluster testing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10" y="3034052"/>
            <a:ext cx="2319399" cy="14606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325" y="2732835"/>
            <a:ext cx="2448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6B6B6B"/>
                </a:solidFill>
              </a:rPr>
              <a:t>Remote Modes</a:t>
            </a:r>
            <a:endParaRPr lang="en-US" sz="1400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973" y="142872"/>
            <a:ext cx="8229600" cy="868680"/>
          </a:xfrm>
        </p:spPr>
        <p:txBody>
          <a:bodyPr/>
          <a:lstStyle/>
          <a:p>
            <a:r>
              <a:rPr lang="en-GB" dirty="0" smtClean="0"/>
              <a:t>Example use in Intel </a:t>
            </a:r>
            <a:r>
              <a:rPr lang="en-GB" smtClean="0"/>
              <a:t>and partners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997" y="1032388"/>
            <a:ext cx="4495243" cy="320316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71452" y="682450"/>
            <a:ext cx="4354828" cy="4019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</a:rPr>
              <a:t>Used by the leading Enterprise </a:t>
            </a:r>
            <a:r>
              <a:rPr lang="en-GB" sz="1500" dirty="0" smtClean="0">
                <a:solidFill>
                  <a:prstClr val="black"/>
                </a:solidFill>
              </a:rPr>
              <a:t>OEMS</a:t>
            </a:r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</a:rPr>
              <a:t>eg</a:t>
            </a:r>
            <a:r>
              <a:rPr lang="en-US" sz="1500" dirty="0" smtClean="0">
                <a:solidFill>
                  <a:prstClr val="black"/>
                </a:solidFill>
              </a:rPr>
              <a:t> HPE SQL Server on Linux</a:t>
            </a:r>
            <a:endParaRPr lang="en-GB" sz="15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prstClr val="black"/>
                </a:solidFill>
              </a:rPr>
              <a:t>Used in Intel database testing in multiple groups</a:t>
            </a:r>
          </a:p>
          <a:p>
            <a:pPr marL="0" indent="0">
              <a:buNone/>
            </a:pPr>
            <a:r>
              <a:rPr lang="en-GB" sz="1500" dirty="0" err="1" smtClean="0">
                <a:solidFill>
                  <a:prstClr val="black"/>
                </a:solidFill>
              </a:rPr>
              <a:t>eg</a:t>
            </a:r>
            <a:r>
              <a:rPr lang="en-GB" sz="1500" dirty="0" smtClean="0">
                <a:solidFill>
                  <a:prstClr val="black"/>
                </a:solidFill>
              </a:rPr>
              <a:t> </a:t>
            </a:r>
            <a:r>
              <a:rPr lang="en-GB" sz="1350" dirty="0" smtClean="0"/>
              <a:t>Generate </a:t>
            </a:r>
            <a:r>
              <a:rPr lang="en-GB" sz="1350" dirty="0"/>
              <a:t>database performance data for forthcoming processors </a:t>
            </a:r>
          </a:p>
          <a:p>
            <a:pPr marL="228600" lvl="1" indent="0">
              <a:buNone/>
            </a:pPr>
            <a:r>
              <a:rPr lang="en-GB" sz="1350" dirty="0"/>
              <a:t>CPUs required to pass multiple performance tests </a:t>
            </a:r>
            <a:r>
              <a:rPr lang="en-GB" sz="1350" dirty="0" err="1" smtClean="0"/>
              <a:t>HammerDB</a:t>
            </a:r>
            <a:r>
              <a:rPr lang="en-GB" sz="1350" dirty="0" smtClean="0"/>
              <a:t> </a:t>
            </a:r>
            <a:r>
              <a:rPr lang="en-GB" sz="1350" dirty="0"/>
              <a:t>is one of these </a:t>
            </a:r>
            <a:r>
              <a:rPr lang="en-GB" sz="1350" dirty="0" err="1" smtClean="0"/>
              <a:t>these</a:t>
            </a:r>
            <a:endParaRPr lang="en-GB" sz="1350" dirty="0"/>
          </a:p>
          <a:p>
            <a:pPr marL="228600" lvl="1" indent="0">
              <a:buNone/>
            </a:pPr>
            <a:r>
              <a:rPr lang="en-GB" sz="1350" dirty="0"/>
              <a:t>Scalability proven alignment </a:t>
            </a:r>
            <a:r>
              <a:rPr lang="en-GB" sz="1350" dirty="0" smtClean="0"/>
              <a:t>over generations with TPC-C at fraction of cost</a:t>
            </a:r>
            <a:endParaRPr lang="en-GB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Example ‘</a:t>
            </a:r>
            <a:r>
              <a:rPr lang="en-US" sz="1500" dirty="0" err="1" smtClean="0">
                <a:solidFill>
                  <a:prstClr val="black"/>
                </a:solidFill>
              </a:rPr>
              <a:t>Skylake</a:t>
            </a:r>
            <a:r>
              <a:rPr lang="en-US" sz="1500" dirty="0" smtClean="0">
                <a:solidFill>
                  <a:prstClr val="black"/>
                </a:solidFill>
              </a:rPr>
              <a:t>’  (not in chart!) </a:t>
            </a:r>
          </a:p>
          <a:p>
            <a:pPr marL="228600" lvl="1" indent="0">
              <a:buNone/>
            </a:pPr>
            <a:r>
              <a:rPr lang="en-GB" sz="1350" dirty="0" smtClean="0">
                <a:solidFill>
                  <a:prstClr val="black"/>
                </a:solidFill>
              </a:rPr>
              <a:t>Generation </a:t>
            </a:r>
            <a:r>
              <a:rPr lang="en-GB" sz="1350" dirty="0">
                <a:solidFill>
                  <a:prstClr val="black"/>
                </a:solidFill>
              </a:rPr>
              <a:t>of performance </a:t>
            </a:r>
            <a:r>
              <a:rPr lang="en-GB" sz="1350" dirty="0" smtClean="0">
                <a:solidFill>
                  <a:prstClr val="black"/>
                </a:solidFill>
              </a:rPr>
              <a:t>data for </a:t>
            </a:r>
            <a:r>
              <a:rPr lang="en-GB" sz="1350" u="sng" dirty="0" smtClean="0">
                <a:solidFill>
                  <a:prstClr val="black"/>
                </a:solidFill>
              </a:rPr>
              <a:t>multiple SKUs</a:t>
            </a:r>
            <a:endParaRPr lang="en-GB" sz="1350" u="sng" dirty="0">
              <a:solidFill>
                <a:prstClr val="black"/>
              </a:solidFill>
            </a:endParaRPr>
          </a:p>
          <a:p>
            <a:pPr marL="228600" lvl="1" indent="0">
              <a:buNone/>
            </a:pPr>
            <a:r>
              <a:rPr lang="en-GB" sz="1350" dirty="0">
                <a:solidFill>
                  <a:prstClr val="black"/>
                </a:solidFill>
              </a:rPr>
              <a:t>Review and Approval</a:t>
            </a:r>
          </a:p>
          <a:p>
            <a:pPr marL="228600" lvl="1" indent="0">
              <a:buNone/>
            </a:pPr>
            <a:r>
              <a:rPr lang="en-GB" sz="1350" dirty="0">
                <a:solidFill>
                  <a:prstClr val="black"/>
                </a:solidFill>
              </a:rPr>
              <a:t>Known product </a:t>
            </a:r>
            <a:r>
              <a:rPr lang="en-GB" sz="1350" dirty="0" smtClean="0">
                <a:solidFill>
                  <a:prstClr val="black"/>
                </a:solidFill>
              </a:rPr>
              <a:t>performance</a:t>
            </a:r>
          </a:p>
          <a:p>
            <a:pPr marL="228600" lvl="1" indent="0">
              <a:buNone/>
            </a:pPr>
            <a:r>
              <a:rPr lang="en-GB" sz="1350" dirty="0" smtClean="0">
                <a:solidFill>
                  <a:prstClr val="black"/>
                </a:solidFill>
              </a:rPr>
              <a:t>Not public due to database licensing</a:t>
            </a:r>
            <a:endParaRPr lang="en-US" sz="1350" dirty="0">
              <a:solidFill>
                <a:prstClr val="black"/>
              </a:solidFill>
            </a:endParaRPr>
          </a:p>
          <a:p>
            <a:endParaRPr lang="en-US" sz="1350" dirty="0">
              <a:solidFill>
                <a:prstClr val="black"/>
              </a:solidFill>
            </a:endParaRPr>
          </a:p>
          <a:p>
            <a:endParaRPr lang="en-US" sz="1500" dirty="0">
              <a:solidFill>
                <a:prstClr val="black"/>
              </a:solidFill>
            </a:endParaRPr>
          </a:p>
          <a:p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9158" y="682450"/>
            <a:ext cx="374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Generational Performance Scaling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346375" y="3886200"/>
            <a:ext cx="1563950" cy="21782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7902" y="3856611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TPM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8115066" y="2445955"/>
            <a:ext cx="1563950" cy="21782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61100" y="3314781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CPU Generations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icr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3" y="614920"/>
            <a:ext cx="1273459" cy="7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830" y="224773"/>
            <a:ext cx="8550339" cy="868680"/>
          </a:xfrm>
        </p:spPr>
        <p:txBody>
          <a:bodyPr/>
          <a:lstStyle/>
          <a:p>
            <a:r>
              <a:rPr lang="en-GB" dirty="0" smtClean="0"/>
              <a:t>Example Use Externally</a:t>
            </a:r>
            <a:endParaRPr lang="en-US" dirty="0"/>
          </a:p>
        </p:txBody>
      </p:sp>
      <p:sp>
        <p:nvSpPr>
          <p:cNvPr id="5" name="AutoShape 2" descr="Image result for micr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9822" y="76526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Req</a:t>
            </a:r>
            <a:r>
              <a:rPr lang="en-US" sz="1000" dirty="0"/>
              <a:t> Id: </a:t>
            </a:r>
            <a:r>
              <a:rPr lang="en-US" sz="1000" dirty="0" smtClean="0"/>
              <a:t>76262 Senior </a:t>
            </a:r>
            <a:r>
              <a:rPr lang="en-US" sz="1000" dirty="0"/>
              <a:t>Storage Solutions </a:t>
            </a:r>
            <a:r>
              <a:rPr lang="en-US" sz="1000" dirty="0" smtClean="0"/>
              <a:t>Engineer: </a:t>
            </a:r>
            <a:endParaRPr lang="en-US" sz="1000" dirty="0"/>
          </a:p>
          <a:p>
            <a:r>
              <a:rPr lang="en-US" sz="1000" dirty="0" smtClean="0"/>
              <a:t>Austin</a:t>
            </a:r>
            <a:r>
              <a:rPr lang="en-US" sz="1000" dirty="0"/>
              <a:t>, TX, US</a:t>
            </a:r>
          </a:p>
          <a:p>
            <a:r>
              <a:rPr lang="en-US" sz="1000" dirty="0"/>
              <a:t>Database benchmarks – </a:t>
            </a:r>
            <a:r>
              <a:rPr lang="en-US" sz="1000" b="1" dirty="0" err="1"/>
              <a:t>HammerDB</a:t>
            </a:r>
            <a:r>
              <a:rPr lang="en-US" sz="1000" dirty="0"/>
              <a:t>, </a:t>
            </a:r>
            <a:r>
              <a:rPr lang="en-US" sz="1000" dirty="0" err="1"/>
              <a:t>SysBench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02926" y="1490539"/>
          <a:ext cx="3195922" cy="1085578"/>
        </p:xfrm>
        <a:graphic>
          <a:graphicData uri="http://schemas.openxmlformats.org/drawingml/2006/table">
            <a:tbl>
              <a:tblPr/>
              <a:tblGrid>
                <a:gridCol w="3195922"/>
              </a:tblGrid>
              <a:tr h="222749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Job ID #: </a:t>
                      </a:r>
                      <a:r>
                        <a:rPr lang="en-US" sz="1000" b="0" dirty="0">
                          <a:effectLst/>
                        </a:rPr>
                        <a:t>53651</a:t>
                      </a:r>
                      <a:endParaRPr lang="en-US" sz="1000" b="1" dirty="0"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2749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Position Title: </a:t>
                      </a:r>
                      <a:r>
                        <a:rPr lang="en-US" sz="1000" b="0" dirty="0">
                          <a:effectLst/>
                        </a:rPr>
                        <a:t>Performance Engineer</a:t>
                      </a:r>
                      <a:endParaRPr lang="en-US" sz="1000" b="1" dirty="0"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3997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Location: </a:t>
                      </a:r>
                      <a:r>
                        <a:rPr lang="en-US" sz="1000" b="0" dirty="0" smtClean="0">
                          <a:effectLst/>
                        </a:rPr>
                        <a:t>CHN-Beijing</a:t>
                      </a:r>
                    </a:p>
                    <a:p>
                      <a:pPr algn="l"/>
                      <a:r>
                        <a:rPr lang="en-GB" sz="1000" b="0" dirty="0" smtClean="0">
                          <a:effectLst/>
                        </a:rPr>
                        <a:t>Application benchmarks and load generation tools (</a:t>
                      </a:r>
                      <a:r>
                        <a:rPr lang="en-GB" sz="1000" b="0" dirty="0" err="1" smtClean="0">
                          <a:effectLst/>
                        </a:rPr>
                        <a:t>BigBench</a:t>
                      </a:r>
                      <a:r>
                        <a:rPr lang="en-GB" sz="1000" b="0" dirty="0" smtClean="0">
                          <a:effectLst/>
                        </a:rPr>
                        <a:t>, </a:t>
                      </a:r>
                      <a:r>
                        <a:rPr lang="en-GB" sz="1000" b="1" dirty="0" err="1" smtClean="0">
                          <a:effectLst/>
                        </a:rPr>
                        <a:t>HammerDB</a:t>
                      </a:r>
                      <a:r>
                        <a:rPr lang="en-GB" sz="1000" b="0" dirty="0" smtClean="0">
                          <a:effectLst/>
                        </a:rPr>
                        <a:t>, </a:t>
                      </a:r>
                      <a:r>
                        <a:rPr lang="en-GB" sz="1000" b="0" dirty="0" err="1" smtClean="0">
                          <a:effectLst/>
                        </a:rPr>
                        <a:t>etc</a:t>
                      </a:r>
                      <a:r>
                        <a:rPr lang="en-GB" sz="1000" b="0" dirty="0" smtClean="0">
                          <a:effectLst/>
                        </a:rPr>
                        <a:t>)</a:t>
                      </a:r>
                    </a:p>
                    <a:p>
                      <a:pPr algn="l"/>
                      <a:endParaRPr lang="en-US" sz="1000" b="1" dirty="0"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Lenovo’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3" y="1439774"/>
            <a:ext cx="1148239" cy="11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22384"/>
            <a:ext cx="895699" cy="8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00398" y="27366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Senior Testing Eng.</a:t>
            </a:r>
          </a:p>
          <a:p>
            <a:r>
              <a:rPr lang="en-GB" sz="1000" dirty="0" err="1" smtClean="0"/>
              <a:t>Hexatier</a:t>
            </a:r>
            <a:r>
              <a:rPr lang="en-GB" sz="1000" dirty="0" smtClean="0"/>
              <a:t> </a:t>
            </a:r>
            <a:r>
              <a:rPr lang="en-GB" sz="1000" dirty="0"/>
              <a:t>- England</a:t>
            </a:r>
          </a:p>
          <a:p>
            <a:r>
              <a:rPr lang="en-GB" sz="1000" dirty="0"/>
              <a:t>Experience with </a:t>
            </a:r>
            <a:r>
              <a:rPr lang="en-GB" sz="1000" dirty="0" err="1"/>
              <a:t>Jmetter</a:t>
            </a:r>
            <a:r>
              <a:rPr lang="en-GB" sz="1000" dirty="0"/>
              <a:t>, </a:t>
            </a:r>
            <a:r>
              <a:rPr lang="en-GB" sz="1000" b="1" dirty="0" err="1" smtClean="0"/>
              <a:t>HammerDB</a:t>
            </a:r>
            <a:r>
              <a:rPr lang="en-GB" sz="1000" b="1" dirty="0" smtClean="0"/>
              <a:t> </a:t>
            </a:r>
            <a:r>
              <a:rPr lang="en-GB" sz="1000" dirty="0" smtClean="0"/>
              <a:t>or </a:t>
            </a:r>
            <a:r>
              <a:rPr lang="en-GB" sz="1000" dirty="0"/>
              <a:t>any other database performance tool  (huge advantage) </a:t>
            </a:r>
            <a:endParaRPr lang="en-GB" sz="1000" b="1" dirty="0"/>
          </a:p>
        </p:txBody>
      </p:sp>
      <p:pic>
        <p:nvPicPr>
          <p:cNvPr id="1034" name="Picture 10" descr="Image result for supermicro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62" y="1044675"/>
            <a:ext cx="1318626" cy="6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80622" y="793484"/>
            <a:ext cx="20228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Technical Marketing Engineer (SC16457)</a:t>
            </a:r>
          </a:p>
          <a:p>
            <a:r>
              <a:rPr lang="en-GB" sz="1000" dirty="0"/>
              <a:t>SUPERMICRO COMPUTER INC,  San Jose, CA </a:t>
            </a:r>
            <a:endParaRPr lang="en-GB" sz="1000" dirty="0" smtClean="0"/>
          </a:p>
          <a:p>
            <a:r>
              <a:rPr lang="en-GB" sz="1000" dirty="0" smtClean="0"/>
              <a:t>Define </a:t>
            </a:r>
            <a:r>
              <a:rPr lang="en-GB" sz="1000" dirty="0"/>
              <a:t>and develop application benchmarks Key examples include </a:t>
            </a:r>
            <a:r>
              <a:rPr lang="en-GB" sz="1000" b="1" dirty="0" err="1"/>
              <a:t>HammerDB</a:t>
            </a:r>
            <a:endParaRPr lang="en-US" sz="1000" b="1" dirty="0"/>
          </a:p>
        </p:txBody>
      </p:sp>
      <p:pic>
        <p:nvPicPr>
          <p:cNvPr id="1036" name="Picture 12" descr="Image result for principled technologie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66" y="1994205"/>
            <a:ext cx="2361444" cy="8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79444" y="1916247"/>
            <a:ext cx="1799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Senior performance engineer </a:t>
            </a:r>
          </a:p>
          <a:p>
            <a:r>
              <a:rPr lang="en-GB" sz="1000" dirty="0"/>
              <a:t>Principled Technologies, Inc. - Durham, NC 27703</a:t>
            </a:r>
          </a:p>
          <a:p>
            <a:r>
              <a:rPr lang="en-GB" sz="1000" b="1" dirty="0" err="1" smtClean="0"/>
              <a:t>HammerDB</a:t>
            </a:r>
            <a:r>
              <a:rPr lang="en-GB" sz="1000" dirty="0"/>
              <a:t>, or similar benchmark toolsets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4434783" y="238708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11111"/>
                </a:solidFill>
                <a:latin typeface="Source Sans Pro"/>
              </a:rPr>
              <a:t>*</a:t>
            </a:r>
            <a:endParaRPr lang="en-US" dirty="0"/>
          </a:p>
        </p:txBody>
      </p:sp>
      <p:pic>
        <p:nvPicPr>
          <p:cNvPr id="1026" name="Picture 2" descr="One1’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66" y="3375882"/>
            <a:ext cx="1056638" cy="10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880622" y="3487544"/>
            <a:ext cx="17999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Senior </a:t>
            </a:r>
            <a:r>
              <a:rPr lang="en-GB" sz="1000" dirty="0" smtClean="0"/>
              <a:t>testing engineer </a:t>
            </a:r>
            <a:endParaRPr lang="en-GB" sz="1000" dirty="0"/>
          </a:p>
          <a:p>
            <a:r>
              <a:rPr lang="en-GB" sz="1000" dirty="0" smtClean="0"/>
              <a:t>Jerusalem IL</a:t>
            </a:r>
            <a:endParaRPr lang="en-GB" sz="1000" dirty="0"/>
          </a:p>
          <a:p>
            <a:r>
              <a:rPr lang="en-GB" sz="1000" dirty="0"/>
              <a:t>Experience with </a:t>
            </a:r>
            <a:r>
              <a:rPr lang="en-GB" sz="1000" dirty="0" err="1"/>
              <a:t>Jmetter</a:t>
            </a:r>
            <a:r>
              <a:rPr lang="en-GB" sz="1000" dirty="0"/>
              <a:t>, </a:t>
            </a:r>
            <a:r>
              <a:rPr lang="en-GB" sz="1000" b="1" dirty="0" err="1"/>
              <a:t>HammerDB</a:t>
            </a:r>
            <a:r>
              <a:rPr lang="en-GB" sz="1000" dirty="0"/>
              <a:t> or any other database performance tool</a:t>
            </a:r>
            <a:endParaRPr lang="en-US" sz="1000" dirty="0"/>
          </a:p>
        </p:txBody>
      </p:sp>
      <p:pic>
        <p:nvPicPr>
          <p:cNvPr id="4" name="Picture 2" descr="Image result for hitachi data systems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52454"/>
            <a:ext cx="1495431" cy="9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84996" y="3828095"/>
            <a:ext cx="284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Regional Technical Specialist Oracle.</a:t>
            </a:r>
            <a:endParaRPr lang="en-GB" sz="1000" dirty="0"/>
          </a:p>
          <a:p>
            <a:r>
              <a:rPr lang="en-GB" sz="1000" dirty="0" smtClean="0"/>
              <a:t>Hitachi Data Systems Santa Clara, CA, US</a:t>
            </a:r>
          </a:p>
          <a:p>
            <a:r>
              <a:rPr lang="en-GB" sz="1000" dirty="0"/>
              <a:t>o Exposure to standard benchmarking tools (</a:t>
            </a:r>
            <a:r>
              <a:rPr lang="en-GB" sz="1000" dirty="0" err="1"/>
              <a:t>Swingbench</a:t>
            </a:r>
            <a:r>
              <a:rPr lang="en-GB" sz="1000" dirty="0"/>
              <a:t>, </a:t>
            </a:r>
            <a:r>
              <a:rPr lang="en-GB" sz="1000" b="1" dirty="0" err="1" smtClean="0"/>
              <a:t>HammerDB</a:t>
            </a:r>
            <a:r>
              <a:rPr lang="en-GB" sz="1000" dirty="0"/>
              <a:t>, etc.)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42229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553" y="133947"/>
            <a:ext cx="8229600" cy="868680"/>
          </a:xfrm>
        </p:spPr>
        <p:txBody>
          <a:bodyPr/>
          <a:lstStyle/>
          <a:p>
            <a:r>
              <a:rPr lang="en-GB" dirty="0" smtClean="0"/>
              <a:t>Ongoing Development for v3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6553" y="2046140"/>
            <a:ext cx="8017468" cy="2653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eg</a:t>
            </a:r>
            <a:r>
              <a:rPr lang="en-GB" sz="1400" dirty="0" smtClean="0">
                <a:solidFill>
                  <a:schemeClr val="tx1"/>
                </a:solidFill>
              </a:rPr>
              <a:t> requests for SAP HANA, SQLite, Cassandra, MongoDB, </a:t>
            </a:r>
            <a:r>
              <a:rPr lang="en-GB" sz="1400" dirty="0" err="1" smtClean="0">
                <a:solidFill>
                  <a:schemeClr val="tx1"/>
                </a:solidFill>
              </a:rPr>
              <a:t>Tibero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</a:rPr>
              <a:t>Cubrid</a:t>
            </a:r>
            <a:r>
              <a:rPr lang="en-GB" sz="1400" dirty="0" smtClean="0">
                <a:solidFill>
                  <a:schemeClr val="tx1"/>
                </a:solidFill>
              </a:rPr>
              <a:t>, Linter and TPC-E, TPC-DS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682" y="731519"/>
            <a:ext cx="61129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prstClr val="black"/>
                </a:solidFill>
              </a:rPr>
              <a:t>HammerDB</a:t>
            </a:r>
            <a:r>
              <a:rPr lang="en-GB" dirty="0">
                <a:solidFill>
                  <a:prstClr val="black"/>
                </a:solidFill>
              </a:rPr>
              <a:t> grew ‘organically’ from an application called </a:t>
            </a:r>
            <a:r>
              <a:rPr lang="en-GB" dirty="0" err="1" smtClean="0">
                <a:solidFill>
                  <a:prstClr val="black"/>
                </a:solidFill>
              </a:rPr>
              <a:t>Hammerora</a:t>
            </a:r>
            <a:r>
              <a:rPr lang="en-GB" dirty="0" smtClean="0">
                <a:solidFill>
                  <a:prstClr val="black"/>
                </a:solidFill>
              </a:rPr>
              <a:t> for Oracle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Now Supports top 5 RDBMS (+2)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Multiple Requests to support additional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Refactoring underway to make adding databases easier – 328 listed in DB-Engines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Now XML &lt;-&gt; </a:t>
            </a:r>
            <a:r>
              <a:rPr lang="en-GB" dirty="0" err="1" smtClean="0">
                <a:solidFill>
                  <a:prstClr val="black"/>
                </a:solidFill>
              </a:rPr>
              <a:t>Dict</a:t>
            </a:r>
            <a:r>
              <a:rPr lang="en-GB" dirty="0" smtClean="0">
                <a:solidFill>
                  <a:prstClr val="black"/>
                </a:solidFill>
              </a:rPr>
              <a:t> driven to make 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adding  databases by XML file and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build and driver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0" y="2662849"/>
            <a:ext cx="4932722" cy="203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355" y="2409904"/>
            <a:ext cx="1494472" cy="4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510" y="184618"/>
            <a:ext cx="8229600" cy="868680"/>
          </a:xfrm>
        </p:spPr>
        <p:txBody>
          <a:bodyPr/>
          <a:lstStyle/>
          <a:p>
            <a:r>
              <a:rPr lang="en-GB" dirty="0" smtClean="0"/>
              <a:t>Other planned v3 Development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682" y="731519"/>
            <a:ext cx="9168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Updates to latest TCL/TK packages and extensions for precompiled currently 8.6.0 (there is a lot of testing </a:t>
            </a:r>
            <a:r>
              <a:rPr lang="en-GB" dirty="0" smtClean="0">
                <a:solidFill>
                  <a:prstClr val="black"/>
                </a:solidFill>
              </a:rPr>
              <a:t>required per database!)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Code </a:t>
            </a:r>
            <a:r>
              <a:rPr lang="en-GB" dirty="0" smtClean="0">
                <a:solidFill>
                  <a:prstClr val="black"/>
                </a:solidFill>
              </a:rPr>
              <a:t>Tidying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Number of GUI </a:t>
            </a:r>
            <a:r>
              <a:rPr lang="en-GB" dirty="0" smtClean="0">
                <a:solidFill>
                  <a:prstClr val="black"/>
                </a:solidFill>
              </a:rPr>
              <a:t>enhancements and improve </a:t>
            </a:r>
            <a:r>
              <a:rPr lang="en-GB" dirty="0">
                <a:solidFill>
                  <a:prstClr val="black"/>
                </a:solidFill>
              </a:rPr>
              <a:t>some </a:t>
            </a:r>
            <a:r>
              <a:rPr lang="en-GB" dirty="0" smtClean="0">
                <a:solidFill>
                  <a:prstClr val="black"/>
                </a:solidFill>
              </a:rPr>
              <a:t>‘idiosyncrasies’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Transaction Counter </a:t>
            </a:r>
            <a:r>
              <a:rPr lang="en-GB" dirty="0" smtClean="0">
                <a:solidFill>
                  <a:prstClr val="black"/>
                </a:solidFill>
              </a:rPr>
              <a:t>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 lot of scope for C based helper functions </a:t>
            </a:r>
            <a:r>
              <a:rPr lang="en-GB" dirty="0" err="1" smtClean="0">
                <a:solidFill>
                  <a:prstClr val="black"/>
                </a:solidFill>
              </a:rPr>
              <a:t>eg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random strings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Add to Metrics </a:t>
            </a:r>
            <a:r>
              <a:rPr lang="en-GB" dirty="0" err="1" smtClean="0">
                <a:solidFill>
                  <a:prstClr val="black"/>
                </a:solidFill>
              </a:rPr>
              <a:t>eg</a:t>
            </a:r>
            <a:r>
              <a:rPr lang="en-GB" dirty="0" smtClean="0">
                <a:solidFill>
                  <a:prstClr val="black"/>
                </a:solidFill>
              </a:rPr>
              <a:t> permission from author 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to add ASHMON for Oracle currently in TCL/TK 8.4 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using BLT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Updates to Documentation for new release – currently fairly extensive as need to detail database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utoShape 2" descr="http://www.perfvision.com/ashmon/ashmon1611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10346"/>
            <a:ext cx="3138552" cy="1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971" y="71786"/>
            <a:ext cx="8550339" cy="868680"/>
          </a:xfrm>
        </p:spPr>
        <p:txBody>
          <a:bodyPr/>
          <a:lstStyle/>
          <a:p>
            <a:r>
              <a:rPr lang="en-GB" dirty="0" smtClean="0"/>
              <a:t>Introduction and why this presentation?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1628" y="809683"/>
            <a:ext cx="8286129" cy="316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Steve Shaw – Database Tech Manager Intel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Co-authored 2 books on Oracle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More Database focus than a developer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HammerDB</a:t>
            </a:r>
            <a:r>
              <a:rPr lang="en-GB" dirty="0" smtClean="0">
                <a:solidFill>
                  <a:schemeClr val="tx1"/>
                </a:solidFill>
              </a:rPr>
              <a:t> is an employer approved open source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First used TCL in Oracle 9i Enterprise Manager</a:t>
            </a:r>
          </a:p>
          <a:p>
            <a:r>
              <a:rPr lang="en-GB" dirty="0" smtClean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Entry on </a:t>
            </a:r>
            <a:r>
              <a:rPr lang="en-GB" dirty="0" err="1" smtClean="0">
                <a:solidFill>
                  <a:schemeClr val="tx1"/>
                </a:solidFill>
              </a:rPr>
              <a:t>Tcler’s</a:t>
            </a:r>
            <a:r>
              <a:rPr lang="en-GB" dirty="0" smtClean="0">
                <a:solidFill>
                  <a:schemeClr val="tx1"/>
                </a:solidFill>
              </a:rPr>
              <a:t> Wiki by Steve Huntley for </a:t>
            </a:r>
            <a:r>
              <a:rPr lang="en-GB" dirty="0" err="1" smtClean="0">
                <a:solidFill>
                  <a:schemeClr val="tx1"/>
                </a:solidFill>
              </a:rPr>
              <a:t>HammerDB</a:t>
            </a:r>
            <a:r>
              <a:rPr lang="en-GB" dirty="0" smtClean="0">
                <a:solidFill>
                  <a:schemeClr val="tx1"/>
                </a:solidFill>
              </a:rPr>
              <a:t> that said  it was successful and well hidden – I wanted to update the entry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Email conversation with Steve Huntley led me to update the  Wiki and submit this presentation to </a:t>
            </a:r>
            <a:r>
              <a:rPr lang="en-GB" dirty="0" err="1" smtClean="0">
                <a:solidFill>
                  <a:schemeClr val="tx1"/>
                </a:solidFill>
              </a:rPr>
              <a:t>EuroTCL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10" y="729389"/>
            <a:ext cx="1916347" cy="2373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71" y="48057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1C5"/>
                </a:solidFill>
              </a:rPr>
              <a:t>Introduction</a:t>
            </a:r>
            <a:endParaRPr lang="en-GB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mage result for googl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3" y="3086637"/>
            <a:ext cx="1121852" cy="6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096" y="830512"/>
            <a:ext cx="2364916" cy="3014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63" y="267096"/>
            <a:ext cx="8229600" cy="868680"/>
          </a:xfrm>
        </p:spPr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HammerDB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1758" y="779086"/>
            <a:ext cx="9337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111111"/>
                </a:solidFill>
                <a:latin typeface="Source Sans Pro"/>
              </a:rPr>
              <a:t>“</a:t>
            </a:r>
            <a:r>
              <a:rPr lang="en-GB" b="1" i="1" dirty="0" smtClean="0">
                <a:solidFill>
                  <a:srgbClr val="111111"/>
                </a:solidFill>
                <a:latin typeface="Source Sans Pro"/>
              </a:rPr>
              <a:t>industry </a:t>
            </a:r>
            <a:r>
              <a:rPr lang="en-GB" b="1" i="1" dirty="0">
                <a:solidFill>
                  <a:srgbClr val="111111"/>
                </a:solidFill>
                <a:latin typeface="Source Sans Pro"/>
              </a:rPr>
              <a:t>standard database </a:t>
            </a:r>
            <a:r>
              <a:rPr lang="en-GB" b="1" i="1" dirty="0" smtClean="0">
                <a:solidFill>
                  <a:srgbClr val="111111"/>
                </a:solidFill>
                <a:latin typeface="Source Sans Pro"/>
              </a:rPr>
              <a:t>benchmarking tool</a:t>
            </a:r>
            <a:r>
              <a:rPr lang="en-GB" dirty="0" smtClean="0">
                <a:solidFill>
                  <a:srgbClr val="111111"/>
                </a:solidFill>
                <a:latin typeface="Source Sans Pro"/>
              </a:rPr>
              <a:t>”*</a:t>
            </a:r>
            <a:endParaRPr lang="en-US" dirty="0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30" y="1949187"/>
            <a:ext cx="2795789" cy="2333930"/>
          </a:xfrm>
        </p:spPr>
      </p:pic>
      <p:sp>
        <p:nvSpPr>
          <p:cNvPr id="17" name="Rectangle 16"/>
          <p:cNvSpPr/>
          <p:nvPr/>
        </p:nvSpPr>
        <p:spPr>
          <a:xfrm>
            <a:off x="55563" y="1137938"/>
            <a:ext cx="6305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www.hammerdb.com/benchmarks.html 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58" y="1332734"/>
            <a:ext cx="2057029" cy="3391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908" y="3621072"/>
            <a:ext cx="3079113" cy="1103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895" y="1611869"/>
            <a:ext cx="1551010" cy="320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555" y="1660408"/>
            <a:ext cx="2938960" cy="15074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44" y="1089198"/>
            <a:ext cx="1084038" cy="5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HammerDB</a:t>
            </a:r>
            <a:r>
              <a:rPr lang="en-GB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3" y="2238733"/>
            <a:ext cx="3583915" cy="203726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3163" y="1083159"/>
            <a:ext cx="4493610" cy="3272319"/>
          </a:xfrm>
        </p:spPr>
        <p:txBody>
          <a:bodyPr/>
          <a:lstStyle/>
          <a:p>
            <a:endParaRPr lang="en-GB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tx1"/>
                </a:solidFill>
              </a:rPr>
              <a:t>O</a:t>
            </a:r>
            <a:r>
              <a:rPr lang="en-GB" sz="1100" b="1" dirty="0" smtClean="0">
                <a:solidFill>
                  <a:schemeClr val="tx1"/>
                </a:solidFill>
              </a:rPr>
              <a:t>ld method</a:t>
            </a:r>
            <a:r>
              <a:rPr lang="en-GB" sz="11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Submit </a:t>
            </a:r>
            <a:r>
              <a:rPr lang="en-GB" sz="1100" dirty="0">
                <a:solidFill>
                  <a:schemeClr val="tx1"/>
                </a:solidFill>
              </a:rPr>
              <a:t>official </a:t>
            </a:r>
            <a:r>
              <a:rPr lang="en-GB" sz="1100" dirty="0" smtClean="0">
                <a:solidFill>
                  <a:schemeClr val="tx1"/>
                </a:solidFill>
              </a:rPr>
              <a:t>audited  benchmarks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Example </a:t>
            </a:r>
            <a:r>
              <a:rPr lang="en-GB" sz="1100" dirty="0">
                <a:solidFill>
                  <a:schemeClr val="tx1"/>
                </a:solidFill>
              </a:rPr>
              <a:t>cost for 1 official benchmark </a:t>
            </a:r>
            <a:r>
              <a:rPr lang="en-GB" sz="1100" b="1" dirty="0">
                <a:solidFill>
                  <a:schemeClr val="tx1"/>
                </a:solidFill>
              </a:rPr>
              <a:t>$</a:t>
            </a:r>
            <a:r>
              <a:rPr lang="en-GB" sz="1100" b="1" dirty="0" smtClean="0">
                <a:solidFill>
                  <a:schemeClr val="tx1"/>
                </a:solidFill>
              </a:rPr>
              <a:t>4,483,729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‘Bare Metal’ environment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Last official TPC-C benchmark in 2014, 1 current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3213" y="1332741"/>
            <a:ext cx="4892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New method: 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Enable people to run own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Inbuilt OLTP (TPC-C) and OLAP (TPC-H) workloads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/>
              <a:t>Zero Cost</a:t>
            </a: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Bare Metal + Cloud</a:t>
            </a:r>
            <a:r>
              <a:rPr lang="en-GB" sz="1200" dirty="0"/>
              <a:t>, virtualization, containers, control </a:t>
            </a:r>
            <a:r>
              <a:rPr lang="en-GB" sz="1200" dirty="0" smtClean="0"/>
              <a:t>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Share your results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30" y="885218"/>
            <a:ext cx="1051138" cy="395883"/>
          </a:xfrm>
          <a:prstGeom prst="rect">
            <a:avLst/>
          </a:prstGeom>
        </p:spPr>
      </p:pic>
      <p:pic>
        <p:nvPicPr>
          <p:cNvPr id="12" name="Picture 1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36" y="963499"/>
            <a:ext cx="2279567" cy="3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937" y="2503617"/>
            <a:ext cx="2905015" cy="1382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269" y="3978727"/>
            <a:ext cx="4144260" cy="75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339" y="2557926"/>
            <a:ext cx="2013585" cy="12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05" y="121920"/>
            <a:ext cx="8229600" cy="868680"/>
          </a:xfrm>
        </p:spPr>
        <p:txBody>
          <a:bodyPr/>
          <a:lstStyle/>
          <a:p>
            <a:r>
              <a:rPr lang="en-GB" dirty="0" err="1" smtClean="0"/>
              <a:t>HammerDB</a:t>
            </a:r>
            <a:r>
              <a:rPr lang="en-GB" dirty="0" smtClean="0"/>
              <a:t> from a TCL viewpoint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965" y="556260"/>
            <a:ext cx="6662535" cy="21250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</a:t>
            </a:r>
            <a:r>
              <a:rPr lang="en-GB" dirty="0" err="1" smtClean="0">
                <a:solidFill>
                  <a:schemeClr val="tx1"/>
                </a:solidFill>
              </a:rPr>
              <a:t>ourceforge</a:t>
            </a:r>
            <a:r>
              <a:rPr lang="en-GB" dirty="0" smtClean="0">
                <a:solidFill>
                  <a:schemeClr val="tx1"/>
                </a:solidFill>
              </a:rPr>
              <a:t> GPL project open source, precompiled and packaged (</a:t>
            </a:r>
            <a:r>
              <a:rPr lang="en-GB" dirty="0" err="1" smtClean="0">
                <a:solidFill>
                  <a:schemeClr val="tx1"/>
                </a:solidFill>
              </a:rPr>
              <a:t>installjammer</a:t>
            </a:r>
            <a:r>
              <a:rPr lang="en-GB" dirty="0" smtClean="0">
                <a:solidFill>
                  <a:schemeClr val="tx1"/>
                </a:solidFill>
              </a:rPr>
              <a:t>) for Windows and Linux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TK GUI driven </a:t>
            </a:r>
            <a:r>
              <a:rPr lang="en-GB" dirty="0">
                <a:solidFill>
                  <a:schemeClr val="tx1"/>
                </a:solidFill>
              </a:rPr>
              <a:t>configuration using Tile themes </a:t>
            </a: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In-built scripts to build </a:t>
            </a:r>
            <a:r>
              <a:rPr lang="en-GB" dirty="0" smtClean="0">
                <a:solidFill>
                  <a:schemeClr val="tx1"/>
                </a:solidFill>
              </a:rPr>
              <a:t>and run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Script editor in </a:t>
            </a:r>
            <a:r>
              <a:rPr lang="en-GB" dirty="0" err="1" smtClean="0">
                <a:solidFill>
                  <a:schemeClr val="tx1"/>
                </a:solidFill>
              </a:rPr>
              <a:t>Ctext</a:t>
            </a:r>
            <a:r>
              <a:rPr lang="en-GB" dirty="0" smtClean="0">
                <a:solidFill>
                  <a:schemeClr val="tx1"/>
                </a:solidFill>
              </a:rPr>
              <a:t> with highlighting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Script posted to multiple ‘Virtual Users’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Virtual Users are TCL threads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User Output monitored in a </a:t>
            </a:r>
            <a:r>
              <a:rPr lang="en-GB" dirty="0" err="1" smtClean="0">
                <a:solidFill>
                  <a:schemeClr val="tx1"/>
                </a:solidFill>
              </a:rPr>
              <a:t>tablelist</a:t>
            </a: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Errors reported to inbuilt </a:t>
            </a:r>
            <a:r>
              <a:rPr lang="en-GB" dirty="0" err="1" smtClean="0">
                <a:solidFill>
                  <a:schemeClr val="tx1"/>
                </a:solidFill>
              </a:rPr>
              <a:t>tkcon</a:t>
            </a:r>
            <a:r>
              <a:rPr lang="en-GB" dirty="0" smtClean="0">
                <a:solidFill>
                  <a:schemeClr val="tx1"/>
                </a:solidFill>
              </a:rPr>
              <a:t> console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27" y="1173480"/>
            <a:ext cx="3966365" cy="33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GB" dirty="0" smtClean="0"/>
              <a:t>Databases and TCL extensions used</a:t>
            </a:r>
            <a:br>
              <a:rPr lang="en-GB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9384522"/>
              </p:ext>
            </p:extLst>
          </p:nvPr>
        </p:nvGraphicFramePr>
        <p:xfrm>
          <a:off x="135101" y="1582973"/>
          <a:ext cx="8810936" cy="2987040"/>
        </p:xfrm>
        <a:graphic>
          <a:graphicData uri="http://schemas.openxmlformats.org/drawingml/2006/table">
            <a:tbl>
              <a:tblPr/>
              <a:tblGrid>
                <a:gridCol w="4114006"/>
                <a:gridCol w="469693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Database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effectLst/>
                        </a:rPr>
                        <a:t>TCL Extension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effectLst/>
                        </a:rPr>
                        <a:t>Oracle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TimesTen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 err="1">
                          <a:effectLst/>
                        </a:rPr>
                        <a:t>Oratcl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MS SQL Server/Linux and Windows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dirty="0" err="1">
                          <a:effectLst/>
                        </a:rPr>
                        <a:t>Debian</a:t>
                      </a:r>
                      <a:r>
                        <a:rPr lang="en-GB" dirty="0">
                          <a:effectLst/>
                        </a:rPr>
                        <a:t> patch version of </a:t>
                      </a:r>
                      <a:r>
                        <a:rPr lang="en-GB" u="none" strike="noStrike" dirty="0" err="1">
                          <a:effectLst/>
                        </a:rPr>
                        <a:t>TclODBC</a:t>
                      </a:r>
                      <a:r>
                        <a:rPr lang="en-GB" dirty="0">
                          <a:effectLst/>
                        </a:rPr>
                        <a:t> 2.5.1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IBM </a:t>
                      </a:r>
                      <a:r>
                        <a:rPr lang="en-US" u="none" strike="noStrike" dirty="0">
                          <a:effectLst/>
                        </a:rPr>
                        <a:t>DB2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effectLst/>
                        </a:rPr>
                        <a:t>updated version of </a:t>
                      </a:r>
                      <a:r>
                        <a:rPr lang="en-GB" u="none" strike="noStrike" dirty="0">
                          <a:effectLst/>
                        </a:rPr>
                        <a:t>db2tclBelinksy</a:t>
                      </a:r>
                      <a:r>
                        <a:rPr lang="en-GB" dirty="0">
                          <a:effectLst/>
                        </a:rPr>
                        <a:t> to add bind variable support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MariaDB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u="none" strike="noStrike" dirty="0">
                          <a:effectLst/>
                        </a:rPr>
                        <a:t>MySQL</a:t>
                      </a:r>
                      <a:r>
                        <a:rPr lang="en-US" dirty="0">
                          <a:effectLst/>
                        </a:rPr>
                        <a:t>/Amazon Aurora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 err="1">
                          <a:effectLst/>
                        </a:rPr>
                        <a:t>MySQLTcl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effectLst/>
                        </a:rPr>
                        <a:t>PostgreSQL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Greenplum</a:t>
                      </a:r>
                      <a:r>
                        <a:rPr lang="en-US" dirty="0">
                          <a:effectLst/>
                        </a:rPr>
                        <a:t>/Amazon Redshift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 err="1" smtClean="0">
                          <a:effectLst/>
                        </a:rPr>
                        <a:t>PgTcl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Pgtclng</a:t>
                      </a:r>
                      <a:r>
                        <a:rPr lang="en-US" dirty="0">
                          <a:effectLst/>
                        </a:rPr>
                        <a:t> version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 err="1">
                          <a:effectLst/>
                        </a:rPr>
                        <a:t>Redis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In-built TCL client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Trafodion</a:t>
                      </a:r>
                      <a:r>
                        <a:rPr lang="en-US" dirty="0">
                          <a:effectLst/>
                        </a:rPr>
                        <a:t> SQL on Hadoop</a:t>
                      </a: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effectLst/>
                        </a:rPr>
                        <a:t>TDBC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15240" marB="152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135101" y="810535"/>
            <a:ext cx="8744948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All extensions compiled using </a:t>
            </a:r>
            <a:r>
              <a:rPr lang="en-GB" dirty="0" err="1" smtClean="0">
                <a:solidFill>
                  <a:schemeClr val="tx1"/>
                </a:solidFill>
              </a:rPr>
              <a:t>gcc</a:t>
            </a:r>
            <a:r>
              <a:rPr lang="en-GB" dirty="0" smtClean="0">
                <a:solidFill>
                  <a:schemeClr val="tx1"/>
                </a:solidFill>
              </a:rPr>
              <a:t> on Linux and MS Visual C/C++ on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Third party database libraries are required in the library path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03" y="1667031"/>
            <a:ext cx="2602431" cy="28101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018" y="179345"/>
            <a:ext cx="8229600" cy="868680"/>
          </a:xfrm>
        </p:spPr>
        <p:txBody>
          <a:bodyPr/>
          <a:lstStyle/>
          <a:p>
            <a:r>
              <a:rPr lang="en-GB" dirty="0" smtClean="0"/>
              <a:t>Example Usage SQL 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1" y="1687551"/>
            <a:ext cx="2797348" cy="233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98" y="1687550"/>
            <a:ext cx="2816615" cy="1040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397" y="1318219"/>
            <a:ext cx="799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Select Build from GUI                 Choose Options                      Confirm Build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147" y="644991"/>
            <a:ext cx="781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Typically set up as client/server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GUI driven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7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984"/>
            <a:ext cx="3019990" cy="25203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746" y="36286"/>
            <a:ext cx="8229600" cy="868680"/>
          </a:xfrm>
        </p:spPr>
        <p:txBody>
          <a:bodyPr/>
          <a:lstStyle/>
          <a:p>
            <a:r>
              <a:rPr lang="en-GB" dirty="0" smtClean="0"/>
              <a:t>Build Schema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45" y="1560983"/>
            <a:ext cx="3019991" cy="252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92" y="1594466"/>
            <a:ext cx="2979873" cy="24869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75589" y="1225134"/>
            <a:ext cx="882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TCL Build Script + T-SQL                 Multi-Threaded Build	</a:t>
            </a:r>
            <a:r>
              <a:rPr lang="en-GB" dirty="0"/>
              <a:t> </a:t>
            </a:r>
            <a:r>
              <a:rPr lang="en-GB" dirty="0" smtClean="0"/>
              <a:t>        Schema Complete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470" y="687877"/>
            <a:ext cx="662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actions of each thread determined by position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" y="1288686"/>
            <a:ext cx="2531820" cy="34258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286" y="124547"/>
            <a:ext cx="8229600" cy="868680"/>
          </a:xfrm>
        </p:spPr>
        <p:txBody>
          <a:bodyPr/>
          <a:lstStyle/>
          <a:p>
            <a:r>
              <a:rPr lang="en-GB" dirty="0" smtClean="0"/>
              <a:t>Configure Driver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88686"/>
            <a:ext cx="3969834" cy="3313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84" y="1288686"/>
            <a:ext cx="2210468" cy="1908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930" y="973029"/>
            <a:ext cx="868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Choose Workload			    Driver Script                                      Virtual Users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591" y="603697"/>
            <a:ext cx="662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GUI chosen options loaded into script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Custom 1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B1BABF"/>
      </a:hlink>
      <a:folHlink>
        <a:srgbClr val="ED1C24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15 DCG Leaders Summit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Custom 1">
      <a:majorFont>
        <a:latin typeface="Intel Clear Light"/>
        <a:ea typeface=""/>
        <a:cs typeface="Arial"/>
      </a:majorFont>
      <a:minorFont>
        <a:latin typeface="Intel Cle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 algn="ctr">
          <a:defRPr sz="1600" dirty="0" smtClean="0">
            <a:solidFill>
              <a:schemeClr val="bg1"/>
            </a:solidFill>
            <a:cs typeface="Neo Sans Inte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E42D1BA53C64D96C029AA559E27AF" ma:contentTypeVersion="0" ma:contentTypeDescription="Create a new document." ma:contentTypeScope="" ma:versionID="8af9f65a0b4a8209eaac051a10acf6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0D507B-7C06-4111-9CE5-BE214E0FD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37E6E0-C634-4965-BCC3-7F27C08DF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782A01-29BB-4B0B-B06C-B9D2D40A0BF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8219</TotalTime>
  <Words>971</Words>
  <Application>Microsoft Office PowerPoint</Application>
  <PresentationFormat>On-screen Show (16:9)</PresentationFormat>
  <Paragraphs>195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Intel Clear</vt:lpstr>
      <vt:lpstr>Intel Clear Light</vt:lpstr>
      <vt:lpstr>Intel Clear Pro</vt:lpstr>
      <vt:lpstr>Lucida Grande</vt:lpstr>
      <vt:lpstr>Neo Sans Intel</vt:lpstr>
      <vt:lpstr>Source Sans Pro</vt:lpstr>
      <vt:lpstr>Wingdings</vt:lpstr>
      <vt:lpstr>Int_PPT Template_ClearPro_16x9</vt:lpstr>
      <vt:lpstr>Custom Design</vt:lpstr>
      <vt:lpstr>2015 DCG Leaders Summit</vt:lpstr>
      <vt:lpstr>HAMMERDB, LOAD TESTING AND BENCHMARKING DATABASES WITH TCL/TK</vt:lpstr>
      <vt:lpstr>Introduction and why this presentation?</vt:lpstr>
      <vt:lpstr>What is HammerDB?</vt:lpstr>
      <vt:lpstr>Why HammerDB?</vt:lpstr>
      <vt:lpstr>HammerDB from a TCL viewpoint</vt:lpstr>
      <vt:lpstr>Databases and TCL extensions used </vt:lpstr>
      <vt:lpstr>Example Usage SQL Server</vt:lpstr>
      <vt:lpstr>Build Schema</vt:lpstr>
      <vt:lpstr>Configure Driver</vt:lpstr>
      <vt:lpstr>Run Workload</vt:lpstr>
      <vt:lpstr>Why TCL for database benchmarking?</vt:lpstr>
      <vt:lpstr>Commercial Comparison</vt:lpstr>
      <vt:lpstr>Pure TCL Transaction Counter and CPU Monitor</vt:lpstr>
      <vt:lpstr>Integrated Database Performance Output and Reports</vt:lpstr>
      <vt:lpstr>Autopilot and Remote Modes</vt:lpstr>
      <vt:lpstr>Example use in Intel and partners</vt:lpstr>
      <vt:lpstr>Example Use Externally</vt:lpstr>
      <vt:lpstr>Ongoing Development for v3</vt:lpstr>
      <vt:lpstr>Other planned v3 Development</vt:lpstr>
      <vt:lpstr>Questions?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Presentation Template Overview</dc:title>
  <dc:creator>Jeff</dc:creator>
  <cp:keywords>CTPClassification=CTP_IC:VisualMarkings=</cp:keywords>
  <cp:lastModifiedBy>Shaw, Steve</cp:lastModifiedBy>
  <cp:revision>933</cp:revision>
  <dcterms:created xsi:type="dcterms:W3CDTF">2015-03-23T21:00:27Z</dcterms:created>
  <dcterms:modified xsi:type="dcterms:W3CDTF">2017-07-07T09:03:10Z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0x010100F75E42D1BA53C64D96C029AA559E27AF</vt:lpwstr>
  </property>
  <property fmtid="{D5CDD505-2E9C-101B-9397-08002B2CF9AE}" pid="3" name="TitusGUID">
    <vt:lpwstr>998c6e76-77fa-4db0-9053-13058b5216ab</vt:lpwstr>
  </property>
  <property fmtid="{D5CDD505-2E9C-101B-9397-08002B2CF9AE}" pid="4" name="CTP_BU">
    <vt:lpwstr>SSG ENABLING GROUP</vt:lpwstr>
  </property>
  <property fmtid="{D5CDD505-2E9C-101B-9397-08002B2CF9AE}" pid="5" name="CTP_TimeStamp">
    <vt:lpwstr>2017-07-07 09:03:07Z</vt:lpwstr>
  </property>
  <property fmtid="{D5CDD505-2E9C-101B-9397-08002B2CF9AE}" pid="6" name="CTPClassification">
    <vt:lpwstr>CTP_IC</vt:lpwstr>
  </property>
</Properties>
</file>