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ags/tag7.xml" ContentType="application/vnd.openxmlformats-officedocument.presentationml.tags+xml"/>
  <Default Extension="bin" ContentType="application/vnd.openxmlformats-officedocument.oleObject"/>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86" r:id="rId2"/>
    <p:sldMasterId id="2147483698" r:id="rId3"/>
  </p:sldMasterIdLst>
  <p:notesMasterIdLst>
    <p:notesMasterId r:id="rId40"/>
  </p:notesMasterIdLst>
  <p:handoutMasterIdLst>
    <p:handoutMasterId r:id="rId41"/>
  </p:handoutMasterIdLst>
  <p:sldIdLst>
    <p:sldId id="470" r:id="rId4"/>
    <p:sldId id="482" r:id="rId5"/>
    <p:sldId id="442" r:id="rId6"/>
    <p:sldId id="483" r:id="rId7"/>
    <p:sldId id="484" r:id="rId8"/>
    <p:sldId id="427" r:id="rId9"/>
    <p:sldId id="485" r:id="rId10"/>
    <p:sldId id="486" r:id="rId11"/>
    <p:sldId id="453" r:id="rId12"/>
    <p:sldId id="454" r:id="rId13"/>
    <p:sldId id="411" r:id="rId14"/>
    <p:sldId id="487" r:id="rId15"/>
    <p:sldId id="488" r:id="rId16"/>
    <p:sldId id="422" r:id="rId17"/>
    <p:sldId id="461" r:id="rId18"/>
    <p:sldId id="462" r:id="rId19"/>
    <p:sldId id="460" r:id="rId20"/>
    <p:sldId id="418" r:id="rId21"/>
    <p:sldId id="421" r:id="rId22"/>
    <p:sldId id="459" r:id="rId23"/>
    <p:sldId id="449" r:id="rId24"/>
    <p:sldId id="443" r:id="rId25"/>
    <p:sldId id="489" r:id="rId26"/>
    <p:sldId id="490" r:id="rId27"/>
    <p:sldId id="463" r:id="rId28"/>
    <p:sldId id="464" r:id="rId29"/>
    <p:sldId id="465" r:id="rId30"/>
    <p:sldId id="466" r:id="rId31"/>
    <p:sldId id="467" r:id="rId32"/>
    <p:sldId id="468" r:id="rId33"/>
    <p:sldId id="469" r:id="rId34"/>
    <p:sldId id="417" r:id="rId35"/>
    <p:sldId id="491" r:id="rId36"/>
    <p:sldId id="492" r:id="rId37"/>
    <p:sldId id="493" r:id="rId38"/>
    <p:sldId id="494" r:id="rId39"/>
  </p:sldIdLst>
  <p:sldSz cx="9144000" cy="6858000" type="screen4x3"/>
  <p:notesSz cx="7099300" cy="10234613"/>
  <p:custDataLst>
    <p:tags r:id="rId42"/>
  </p:custDataLst>
  <p:defaultTextStyle>
    <a:defPPr>
      <a:defRPr lang="en-US"/>
    </a:defPPr>
    <a:lvl1pPr algn="ctr" rtl="0" fontAlgn="base">
      <a:lnSpc>
        <a:spcPct val="110000"/>
      </a:lnSpc>
      <a:spcBef>
        <a:spcPct val="0"/>
      </a:spcBef>
      <a:spcAft>
        <a:spcPct val="0"/>
      </a:spcAft>
      <a:defRPr sz="1200" kern="1200">
        <a:solidFill>
          <a:schemeClr val="tx1"/>
        </a:solidFill>
        <a:latin typeface="Arial" charset="0"/>
        <a:ea typeface="ＭＳ Ｐゴシック" pitchFamily="34" charset="-128"/>
        <a:cs typeface="+mn-cs"/>
      </a:defRPr>
    </a:lvl1pPr>
    <a:lvl2pPr marL="457200" algn="ctr" rtl="0" fontAlgn="base">
      <a:lnSpc>
        <a:spcPct val="110000"/>
      </a:lnSpc>
      <a:spcBef>
        <a:spcPct val="0"/>
      </a:spcBef>
      <a:spcAft>
        <a:spcPct val="0"/>
      </a:spcAft>
      <a:defRPr sz="1200" kern="1200">
        <a:solidFill>
          <a:schemeClr val="tx1"/>
        </a:solidFill>
        <a:latin typeface="Arial" charset="0"/>
        <a:ea typeface="ＭＳ Ｐゴシック" pitchFamily="34" charset="-128"/>
        <a:cs typeface="+mn-cs"/>
      </a:defRPr>
    </a:lvl2pPr>
    <a:lvl3pPr marL="914400" algn="ctr" rtl="0" fontAlgn="base">
      <a:lnSpc>
        <a:spcPct val="110000"/>
      </a:lnSpc>
      <a:spcBef>
        <a:spcPct val="0"/>
      </a:spcBef>
      <a:spcAft>
        <a:spcPct val="0"/>
      </a:spcAft>
      <a:defRPr sz="1200" kern="1200">
        <a:solidFill>
          <a:schemeClr val="tx1"/>
        </a:solidFill>
        <a:latin typeface="Arial" charset="0"/>
        <a:ea typeface="ＭＳ Ｐゴシック" pitchFamily="34" charset="-128"/>
        <a:cs typeface="+mn-cs"/>
      </a:defRPr>
    </a:lvl3pPr>
    <a:lvl4pPr marL="1371600" algn="ctr" rtl="0" fontAlgn="base">
      <a:lnSpc>
        <a:spcPct val="110000"/>
      </a:lnSpc>
      <a:spcBef>
        <a:spcPct val="0"/>
      </a:spcBef>
      <a:spcAft>
        <a:spcPct val="0"/>
      </a:spcAft>
      <a:defRPr sz="1200" kern="1200">
        <a:solidFill>
          <a:schemeClr val="tx1"/>
        </a:solidFill>
        <a:latin typeface="Arial" charset="0"/>
        <a:ea typeface="ＭＳ Ｐゴシック" pitchFamily="34" charset="-128"/>
        <a:cs typeface="+mn-cs"/>
      </a:defRPr>
    </a:lvl4pPr>
    <a:lvl5pPr marL="1828800" algn="ctr" rtl="0" fontAlgn="base">
      <a:lnSpc>
        <a:spcPct val="110000"/>
      </a:lnSpc>
      <a:spcBef>
        <a:spcPct val="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Arial" charset="0"/>
        <a:ea typeface="ＭＳ Ｐゴシック" pitchFamily="34" charset="-128"/>
        <a:cs typeface="+mn-cs"/>
      </a:defRPr>
    </a:lvl6pPr>
    <a:lvl7pPr marL="2743200" algn="l" defTabSz="914400" rtl="0" eaLnBrk="1" latinLnBrk="0" hangingPunct="1">
      <a:defRPr sz="1200" kern="1200">
        <a:solidFill>
          <a:schemeClr val="tx1"/>
        </a:solidFill>
        <a:latin typeface="Arial" charset="0"/>
        <a:ea typeface="ＭＳ Ｐゴシック" pitchFamily="34" charset="-128"/>
        <a:cs typeface="+mn-cs"/>
      </a:defRPr>
    </a:lvl7pPr>
    <a:lvl8pPr marL="3200400" algn="l" defTabSz="914400" rtl="0" eaLnBrk="1" latinLnBrk="0" hangingPunct="1">
      <a:defRPr sz="1200" kern="1200">
        <a:solidFill>
          <a:schemeClr val="tx1"/>
        </a:solidFill>
        <a:latin typeface="Arial" charset="0"/>
        <a:ea typeface="ＭＳ Ｐゴシック" pitchFamily="34" charset="-128"/>
        <a:cs typeface="+mn-cs"/>
      </a:defRPr>
    </a:lvl8pPr>
    <a:lvl9pPr marL="3657600" algn="l" defTabSz="914400" rtl="0" eaLnBrk="1" latinLnBrk="0" hangingPunct="1">
      <a:defRPr sz="1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9900"/>
    <a:srgbClr val="FD6559"/>
    <a:srgbClr val="FFFF99"/>
    <a:srgbClr val="FF3232"/>
    <a:srgbClr val="F13D2F"/>
    <a:srgbClr val="84FD63"/>
    <a:srgbClr val="BECD0F"/>
    <a:srgbClr val="FFB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226" autoAdjust="0"/>
    <p:restoredTop sz="79236" autoAdjust="0"/>
  </p:normalViewPr>
  <p:slideViewPr>
    <p:cSldViewPr snapToGrid="0" snapToObjects="1">
      <p:cViewPr varScale="1">
        <p:scale>
          <a:sx n="138" d="100"/>
          <a:sy n="138" d="100"/>
        </p:scale>
        <p:origin x="-1188" y="-102"/>
      </p:cViewPr>
      <p:guideLst>
        <p:guide orient="horz" pos="618"/>
        <p:guide orient="horz" pos="2455"/>
        <p:guide orient="horz" pos="2546"/>
        <p:guide orient="horz" pos="3884"/>
        <p:guide orient="horz" pos="890"/>
        <p:guide orient="horz" pos="1116"/>
        <p:guide orient="horz" pos="4088"/>
        <p:guide orient="horz" pos="4232"/>
        <p:guide orient="horz" pos="3635"/>
        <p:guide pos="340"/>
        <p:guide pos="2880"/>
        <p:guide pos="2971"/>
        <p:guide pos="5511"/>
        <p:guide pos="158"/>
        <p:guide pos="46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
    </p:cViewPr>
  </p:sorterViewPr>
  <p:notesViewPr>
    <p:cSldViewPr snapToGrid="0" snapToObjects="1">
      <p:cViewPr varScale="1">
        <p:scale>
          <a:sx n="75" d="100"/>
          <a:sy n="75" d="100"/>
        </p:scale>
        <p:origin x="-3126"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1" y="0"/>
            <a:ext cx="7099300" cy="765820"/>
          </a:xfrm>
          <a:prstGeom prst="rect">
            <a:avLst/>
          </a:prstGeom>
          <a:solidFill>
            <a:srgbClr val="879BAA"/>
          </a:solidFill>
          <a:ln w="9525" algn="ctr">
            <a:noFill/>
            <a:miter lim="800000"/>
            <a:headEnd/>
            <a:tailEnd/>
          </a:ln>
          <a:effectLst/>
        </p:spPr>
        <p:txBody>
          <a:bodyPr wrap="none" lIns="94759" tIns="47380" rIns="94759" bIns="47380" anchor="ctr"/>
          <a:lstStyle/>
          <a:p>
            <a:pPr>
              <a:defRPr/>
            </a:pPr>
            <a:endParaRPr lang="de-DE"/>
          </a:p>
        </p:txBody>
      </p:sp>
      <p:sp>
        <p:nvSpPr>
          <p:cNvPr id="23554" name="Rectangle 2"/>
          <p:cNvSpPr>
            <a:spLocks noGrp="1" noChangeArrowheads="1"/>
          </p:cNvSpPr>
          <p:nvPr>
            <p:ph type="hdr" sz="quarter"/>
          </p:nvPr>
        </p:nvSpPr>
        <p:spPr bwMode="auto">
          <a:xfrm>
            <a:off x="0" y="1"/>
            <a:ext cx="3400105" cy="604126"/>
          </a:xfrm>
          <a:prstGeom prst="rect">
            <a:avLst/>
          </a:prstGeom>
          <a:noFill/>
          <a:ln w="9525">
            <a:noFill/>
            <a:miter lim="800000"/>
            <a:headEnd/>
            <a:tailEnd/>
          </a:ln>
          <a:effectLst/>
        </p:spPr>
        <p:txBody>
          <a:bodyPr vert="horz" wrap="square" lIns="149227" tIns="149227" rIns="149227" bIns="149227" numCol="1" anchor="t" anchorCtr="0" compatLnSpc="1">
            <a:prstTxWarp prst="textNoShape">
              <a:avLst/>
            </a:prstTxWarp>
          </a:bodyPr>
          <a:lstStyle>
            <a:lvl1pPr algn="l">
              <a:lnSpc>
                <a:spcPct val="100000"/>
              </a:lnSpc>
              <a:defRPr sz="1000" smtClean="0">
                <a:solidFill>
                  <a:schemeClr val="bg1"/>
                </a:solidFill>
              </a:defRPr>
            </a:lvl1pPr>
          </a:lstStyle>
          <a:p>
            <a:pPr>
              <a:defRPr/>
            </a:pPr>
            <a:endParaRPr lang="en-US"/>
          </a:p>
        </p:txBody>
      </p:sp>
      <p:sp>
        <p:nvSpPr>
          <p:cNvPr id="23555" name="Rectangle 3"/>
          <p:cNvSpPr>
            <a:spLocks noGrp="1" noChangeArrowheads="1"/>
          </p:cNvSpPr>
          <p:nvPr>
            <p:ph type="dt" sz="quarter" idx="1"/>
          </p:nvPr>
        </p:nvSpPr>
        <p:spPr bwMode="auto">
          <a:xfrm>
            <a:off x="3699196" y="1"/>
            <a:ext cx="3398461" cy="604126"/>
          </a:xfrm>
          <a:prstGeom prst="rect">
            <a:avLst/>
          </a:prstGeom>
          <a:noFill/>
          <a:ln w="9525">
            <a:noFill/>
            <a:miter lim="800000"/>
            <a:headEnd/>
            <a:tailEnd/>
          </a:ln>
          <a:effectLst/>
        </p:spPr>
        <p:txBody>
          <a:bodyPr vert="horz" wrap="square" lIns="149227" tIns="149227" rIns="149227" bIns="149227" numCol="1" anchor="t" anchorCtr="0" compatLnSpc="1">
            <a:prstTxWarp prst="textNoShape">
              <a:avLst/>
            </a:prstTxWarp>
          </a:bodyPr>
          <a:lstStyle>
            <a:lvl1pPr algn="r">
              <a:lnSpc>
                <a:spcPct val="100000"/>
              </a:lnSpc>
              <a:defRPr sz="1000" smtClean="0">
                <a:solidFill>
                  <a:schemeClr val="bg1"/>
                </a:solidFill>
              </a:defRPr>
            </a:lvl1pPr>
          </a:lstStyle>
          <a:p>
            <a:pPr>
              <a:defRPr/>
            </a:pPr>
            <a:endParaRPr lang="en-US"/>
          </a:p>
        </p:txBody>
      </p:sp>
      <p:sp>
        <p:nvSpPr>
          <p:cNvPr id="23556" name="Rectangle 4"/>
          <p:cNvSpPr>
            <a:spLocks noGrp="1" noChangeArrowheads="1"/>
          </p:cNvSpPr>
          <p:nvPr>
            <p:ph type="ftr" sz="quarter" idx="2"/>
          </p:nvPr>
        </p:nvSpPr>
        <p:spPr bwMode="auto">
          <a:xfrm>
            <a:off x="0" y="9630487"/>
            <a:ext cx="3400105" cy="602350"/>
          </a:xfrm>
          <a:prstGeom prst="rect">
            <a:avLst/>
          </a:prstGeom>
          <a:noFill/>
          <a:ln w="9525">
            <a:noFill/>
            <a:miter lim="800000"/>
            <a:headEnd/>
            <a:tailEnd/>
          </a:ln>
          <a:effectLst/>
        </p:spPr>
        <p:txBody>
          <a:bodyPr vert="horz" wrap="square" lIns="149227" tIns="149227" rIns="149227" bIns="149227" numCol="1" anchor="b" anchorCtr="0" compatLnSpc="1">
            <a:prstTxWarp prst="textNoShape">
              <a:avLst/>
            </a:prstTxWarp>
          </a:bodyPr>
          <a:lstStyle>
            <a:lvl1pPr algn="l">
              <a:lnSpc>
                <a:spcPct val="100000"/>
              </a:lnSpc>
              <a:defRPr sz="1000" smtClean="0"/>
            </a:lvl1pPr>
          </a:lstStyle>
          <a:p>
            <a:pPr>
              <a:defRPr/>
            </a:pPr>
            <a:endParaRPr lang="en-US"/>
          </a:p>
        </p:txBody>
      </p:sp>
      <p:sp>
        <p:nvSpPr>
          <p:cNvPr id="23557" name="Rectangle 5"/>
          <p:cNvSpPr>
            <a:spLocks noGrp="1" noChangeArrowheads="1"/>
          </p:cNvSpPr>
          <p:nvPr>
            <p:ph type="sldNum" sz="quarter" idx="3"/>
          </p:nvPr>
        </p:nvSpPr>
        <p:spPr bwMode="auto">
          <a:xfrm>
            <a:off x="3699196" y="9630487"/>
            <a:ext cx="3398461" cy="602350"/>
          </a:xfrm>
          <a:prstGeom prst="rect">
            <a:avLst/>
          </a:prstGeom>
          <a:noFill/>
          <a:ln w="9525">
            <a:noFill/>
            <a:miter lim="800000"/>
            <a:headEnd/>
            <a:tailEnd/>
          </a:ln>
          <a:effectLst/>
        </p:spPr>
        <p:txBody>
          <a:bodyPr vert="horz" wrap="square" lIns="149227" tIns="149227" rIns="149227" bIns="149227" numCol="1" anchor="b" anchorCtr="0" compatLnSpc="1">
            <a:prstTxWarp prst="textNoShape">
              <a:avLst/>
            </a:prstTxWarp>
          </a:bodyPr>
          <a:lstStyle>
            <a:lvl1pPr algn="r">
              <a:lnSpc>
                <a:spcPct val="100000"/>
              </a:lnSpc>
              <a:defRPr sz="1000" smtClean="0"/>
            </a:lvl1pPr>
          </a:lstStyle>
          <a:p>
            <a:pPr>
              <a:defRPr/>
            </a:pPr>
            <a:r>
              <a:rPr lang="en-US"/>
              <a:t>Handout </a:t>
            </a:r>
            <a:fld id="{DD2939DC-3CD9-4A2E-98A6-53A4C1A93786}" type="slidenum">
              <a:rPr lang="en-US"/>
              <a:pPr>
                <a:defRPr/>
              </a:pPr>
              <a:t>‹Nr.›</a:t>
            </a:fld>
            <a:endParaRPr lang="en-US"/>
          </a:p>
        </p:txBody>
      </p:sp>
    </p:spTree>
    <p:extLst>
      <p:ext uri="{BB962C8B-B14F-4D97-AF65-F5344CB8AC3E}">
        <p14:creationId xmlns="" xmlns:p14="http://schemas.microsoft.com/office/powerpoint/2010/main" val="7774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400105" cy="604126"/>
          </a:xfrm>
          <a:prstGeom prst="rect">
            <a:avLst/>
          </a:prstGeom>
          <a:noFill/>
          <a:ln w="9525">
            <a:noFill/>
            <a:miter lim="800000"/>
            <a:headEnd/>
            <a:tailEnd/>
          </a:ln>
          <a:effectLst/>
        </p:spPr>
        <p:txBody>
          <a:bodyPr vert="horz" wrap="square" lIns="149227" tIns="149227" rIns="149227" bIns="149227" numCol="1" anchor="t" anchorCtr="0" compatLnSpc="1">
            <a:prstTxWarp prst="textNoShape">
              <a:avLst/>
            </a:prstTxWarp>
          </a:bodyPr>
          <a:lstStyle>
            <a:lvl1pPr algn="l">
              <a:lnSpc>
                <a:spcPct val="100000"/>
              </a:lnSpc>
              <a:defRPr sz="1000" smtClean="0"/>
            </a:lvl1pPr>
          </a:lstStyle>
          <a:p>
            <a:pPr>
              <a:defRPr/>
            </a:pPr>
            <a:endParaRPr lang="en-US"/>
          </a:p>
        </p:txBody>
      </p:sp>
      <p:sp>
        <p:nvSpPr>
          <p:cNvPr id="22531" name="Rectangle 3"/>
          <p:cNvSpPr>
            <a:spLocks noGrp="1" noChangeArrowheads="1"/>
          </p:cNvSpPr>
          <p:nvPr>
            <p:ph type="dt" idx="1"/>
          </p:nvPr>
        </p:nvSpPr>
        <p:spPr bwMode="auto">
          <a:xfrm>
            <a:off x="3699196" y="1"/>
            <a:ext cx="3398461" cy="604126"/>
          </a:xfrm>
          <a:prstGeom prst="rect">
            <a:avLst/>
          </a:prstGeom>
          <a:noFill/>
          <a:ln w="9525">
            <a:noFill/>
            <a:miter lim="800000"/>
            <a:headEnd/>
            <a:tailEnd/>
          </a:ln>
          <a:effectLst/>
        </p:spPr>
        <p:txBody>
          <a:bodyPr vert="horz" wrap="square" lIns="149227" tIns="149227" rIns="149227" bIns="149227" numCol="1" anchor="t" anchorCtr="0" compatLnSpc="1">
            <a:prstTxWarp prst="textNoShape">
              <a:avLst/>
            </a:prstTxWarp>
          </a:bodyPr>
          <a:lstStyle>
            <a:lvl1pPr algn="r">
              <a:lnSpc>
                <a:spcPct val="100000"/>
              </a:lnSpc>
              <a:defRPr sz="1000" smtClean="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90600" y="765175"/>
            <a:ext cx="5118100" cy="38385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269511" y="5117307"/>
            <a:ext cx="6560279" cy="419157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2534" name="Rectangle 6"/>
          <p:cNvSpPr>
            <a:spLocks noGrp="1" noChangeArrowheads="1"/>
          </p:cNvSpPr>
          <p:nvPr>
            <p:ph type="ftr" sz="quarter" idx="4"/>
          </p:nvPr>
        </p:nvSpPr>
        <p:spPr bwMode="auto">
          <a:xfrm>
            <a:off x="0" y="9630487"/>
            <a:ext cx="3400105" cy="602350"/>
          </a:xfrm>
          <a:prstGeom prst="rect">
            <a:avLst/>
          </a:prstGeom>
          <a:noFill/>
          <a:ln w="9525">
            <a:noFill/>
            <a:miter lim="800000"/>
            <a:headEnd/>
            <a:tailEnd/>
          </a:ln>
          <a:effectLst/>
        </p:spPr>
        <p:txBody>
          <a:bodyPr vert="horz" wrap="square" lIns="149227" tIns="149227" rIns="149227" bIns="149227" numCol="1" anchor="b" anchorCtr="0" compatLnSpc="1">
            <a:prstTxWarp prst="textNoShape">
              <a:avLst/>
            </a:prstTxWarp>
          </a:bodyPr>
          <a:lstStyle>
            <a:lvl1pPr algn="l">
              <a:lnSpc>
                <a:spcPct val="100000"/>
              </a:lnSpc>
              <a:defRPr sz="1000" smtClean="0"/>
            </a:lvl1pPr>
          </a:lstStyle>
          <a:p>
            <a:pPr>
              <a:defRPr/>
            </a:pPr>
            <a:endParaRPr lang="en-US"/>
          </a:p>
        </p:txBody>
      </p:sp>
      <p:sp>
        <p:nvSpPr>
          <p:cNvPr id="22535" name="Rectangle 7"/>
          <p:cNvSpPr>
            <a:spLocks noGrp="1" noChangeArrowheads="1"/>
          </p:cNvSpPr>
          <p:nvPr>
            <p:ph type="sldNum" sz="quarter" idx="5"/>
          </p:nvPr>
        </p:nvSpPr>
        <p:spPr bwMode="auto">
          <a:xfrm>
            <a:off x="3699196" y="9630487"/>
            <a:ext cx="3398461" cy="602350"/>
          </a:xfrm>
          <a:prstGeom prst="rect">
            <a:avLst/>
          </a:prstGeom>
          <a:noFill/>
          <a:ln w="9525">
            <a:noFill/>
            <a:miter lim="800000"/>
            <a:headEnd/>
            <a:tailEnd/>
          </a:ln>
          <a:effectLst/>
        </p:spPr>
        <p:txBody>
          <a:bodyPr vert="horz" wrap="square" lIns="149227" tIns="149227" rIns="149227" bIns="149227" numCol="1" anchor="b" anchorCtr="0" compatLnSpc="1">
            <a:prstTxWarp prst="textNoShape">
              <a:avLst/>
            </a:prstTxWarp>
          </a:bodyPr>
          <a:lstStyle>
            <a:lvl1pPr algn="r">
              <a:lnSpc>
                <a:spcPct val="100000"/>
              </a:lnSpc>
              <a:defRPr sz="1000" smtClean="0"/>
            </a:lvl1pPr>
          </a:lstStyle>
          <a:p>
            <a:pPr>
              <a:defRPr/>
            </a:pPr>
            <a:r>
              <a:rPr lang="en-US"/>
              <a:t>Memo </a:t>
            </a:r>
            <a:fld id="{1C4C1A90-3B38-4236-956E-B6B303841669}" type="slidenum">
              <a:rPr lang="en-US"/>
              <a:pPr>
                <a:defRPr/>
              </a:pPr>
              <a:t>‹Nr.›</a:t>
            </a:fld>
            <a:endParaRPr lang="en-US"/>
          </a:p>
        </p:txBody>
      </p:sp>
    </p:spTree>
    <p:extLst>
      <p:ext uri="{BB962C8B-B14F-4D97-AF65-F5344CB8AC3E}">
        <p14:creationId xmlns="" xmlns:p14="http://schemas.microsoft.com/office/powerpoint/2010/main" val="1380359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e.wikipedia.org/wiki/Thomas_S._Kuh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Scalability"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n.wikipedia.org/wiki/Communications_protocol" TargetMode="External"/><Relationship Id="rId4" Type="http://schemas.openxmlformats.org/officeDocument/2006/relationships/hyperlink" Target="https://en.wikipedia.org/wiki/Asynchronous_communication"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Scalability"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Communications_protocol" TargetMode="External"/><Relationship Id="rId4" Type="http://schemas.openxmlformats.org/officeDocument/2006/relationships/hyperlink" Target="https://en.wikipedia.org/wiki/Asynchronous_communica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e.wikipedia.org/wiki/Thomas_S._Kuh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36898" indent="-236898">
              <a:buNone/>
            </a:pP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Finding other</a:t>
            </a:r>
            <a:r>
              <a:rPr lang="en-US" baseline="0" dirty="0" smtClean="0"/>
              <a:t> conditions that are </a:t>
            </a:r>
            <a:r>
              <a:rPr lang="en-US" i="1" baseline="0" dirty="0" smtClean="0"/>
              <a:t>sufficient</a:t>
            </a:r>
            <a:r>
              <a:rPr lang="en-US" baseline="0" dirty="0" smtClean="0"/>
              <a:t> and finding conditions that are </a:t>
            </a:r>
            <a:r>
              <a:rPr lang="en-US" i="1" baseline="0" dirty="0" smtClean="0"/>
              <a:t>necessary</a:t>
            </a:r>
            <a:r>
              <a:rPr lang="en-US" baseline="0" dirty="0" smtClean="0"/>
              <a:t> for </a:t>
            </a:r>
            <a:r>
              <a:rPr lang="en-US" i="1" baseline="0" dirty="0" smtClean="0"/>
              <a:t>well-</a:t>
            </a:r>
            <a:r>
              <a:rPr lang="en-US" i="1" baseline="0" dirty="0" err="1" smtClean="0"/>
              <a:t>definedness</a:t>
            </a:r>
            <a:r>
              <a:rPr lang="en-US" i="1" baseline="0" dirty="0" smtClean="0"/>
              <a:t> </a:t>
            </a:r>
            <a:r>
              <a:rPr lang="en-US" baseline="0" dirty="0" smtClean="0"/>
              <a:t>is on-going research.</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The relation between McFSM and FSM is the</a:t>
            </a:r>
            <a:r>
              <a:rPr lang="en-US" baseline="0" noProof="0" dirty="0" smtClean="0"/>
              <a:t> same relation like we have it between Recursive and </a:t>
            </a:r>
            <a:r>
              <a:rPr lang="en-US" baseline="0" noProof="0" dirty="0" err="1" smtClean="0"/>
              <a:t>Nonrecursive</a:t>
            </a:r>
            <a:r>
              <a:rPr lang="en-US" baseline="0" noProof="0" dirty="0" smtClean="0"/>
              <a:t> functions. </a:t>
            </a:r>
            <a:r>
              <a:rPr lang="en-US" noProof="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Recognizing this </a:t>
            </a:r>
            <a:r>
              <a:rPr lang="en-US" b="1" noProof="0" dirty="0" smtClean="0"/>
              <a:t>kinship</a:t>
            </a:r>
            <a:r>
              <a:rPr lang="en-US" b="1" baseline="0" noProof="0" dirty="0" smtClean="0"/>
              <a:t> to Recursive-Functions </a:t>
            </a:r>
            <a:r>
              <a:rPr lang="en-US" baseline="0" noProof="0" dirty="0" smtClean="0"/>
              <a:t>gives a </a:t>
            </a:r>
            <a:r>
              <a:rPr lang="en-US" b="1" baseline="0" noProof="0" dirty="0" smtClean="0"/>
              <a:t>clear cut path to the coupling semantics</a:t>
            </a:r>
            <a:r>
              <a:rPr lang="en-US" baseline="0" noProof="0" dirty="0" smtClean="0"/>
              <a:t>: </a:t>
            </a:r>
            <a:r>
              <a:rPr lang="en-US" i="1" baseline="0" noProof="0" dirty="0" smtClean="0"/>
              <a:t>Use a </a:t>
            </a:r>
            <a:r>
              <a:rPr lang="en-US" b="1" i="1" baseline="0" noProof="0" dirty="0" smtClean="0"/>
              <a:t>stack</a:t>
            </a:r>
            <a:r>
              <a:rPr lang="en-US" b="0" i="1" baseline="0" noProof="0" dirty="0" smtClean="0"/>
              <a:t> as internal mediator of events!  </a:t>
            </a:r>
            <a:r>
              <a:rPr lang="en-US" sz="900" b="0" baseline="0" noProof="0" dirty="0" smtClean="0"/>
              <a:t>(it is called “</a:t>
            </a:r>
            <a:r>
              <a:rPr lang="en-US" sz="900" b="1" i="1" baseline="0" noProof="0" dirty="0" smtClean="0"/>
              <a:t>XQueue</a:t>
            </a:r>
            <a:r>
              <a:rPr lang="en-US" sz="900" b="0" baseline="0" noProof="0" dirty="0" smtClean="0"/>
              <a:t>” = e</a:t>
            </a:r>
            <a:r>
              <a:rPr lang="en-US" sz="900" b="0" i="1" baseline="0" noProof="0" dirty="0" smtClean="0"/>
              <a:t>x</a:t>
            </a:r>
            <a:r>
              <a:rPr lang="en-US" sz="900" b="0" baseline="0" noProof="0" dirty="0" smtClean="0"/>
              <a:t>tended </a:t>
            </a:r>
            <a:r>
              <a:rPr lang="en-US" sz="900" b="0" i="1" baseline="0" noProof="0" dirty="0" smtClean="0"/>
              <a:t>queue</a:t>
            </a:r>
            <a:r>
              <a:rPr lang="en-US" sz="900" b="0" baseline="0" noProof="0" dirty="0" smtClean="0"/>
              <a:t> for historical reasons and because it carries additional structure, like the information on event-ordering)</a:t>
            </a:r>
            <a:endParaRPr lang="en-US" b="0"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This very insight distinguishes</a:t>
            </a:r>
            <a:r>
              <a:rPr lang="en-US" baseline="0" noProof="0" dirty="0" smtClean="0"/>
              <a:t> McFSM from seemingly similar approaches</a:t>
            </a:r>
            <a:r>
              <a:rPr lang="en-US" b="0" baseline="0" noProof="0" dirty="0" smtClean="0"/>
              <a:t> and by this </a:t>
            </a:r>
            <a:r>
              <a:rPr lang="en-US" baseline="0" noProof="0" dirty="0" smtClean="0"/>
              <a:t>McFSMs carry the power of Recursive-Functions into the realm of FSMs.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smtClean="0"/>
          </a:p>
          <a:p>
            <a:endParaRPr lang="en-US" b="0" baseline="0" noProof="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0" i="0" u="none" baseline="0" noProof="0" dirty="0" smtClean="0"/>
              <a:t>SQLite shows the internal data-structures before and after internal processing, thus making it easy to extend the IDE using any programming language.</a:t>
            </a:r>
          </a:p>
          <a:p>
            <a:r>
              <a:rPr lang="en-US" b="0" i="0" u="none" baseline="0" noProof="0" dirty="0" smtClean="0"/>
              <a:t>DSL</a:t>
            </a:r>
            <a:r>
              <a:rPr lang="en-US" u="none" baseline="0" noProof="0" dirty="0" smtClean="0"/>
              <a:t> := Domain specific language.</a:t>
            </a:r>
          </a:p>
          <a:p>
            <a:endParaRPr lang="en-US" u="none" baseline="0" noProof="0" dirty="0" smtClean="0"/>
          </a:p>
          <a:p>
            <a:r>
              <a:rPr lang="en-US" u="sng" baseline="0" noProof="0" dirty="0" smtClean="0"/>
              <a:t>Not-yet:</a:t>
            </a:r>
          </a:p>
          <a:p>
            <a:pPr>
              <a:buFont typeface="Arial" pitchFamily="34" charset="0"/>
              <a:buChar char="•"/>
            </a:pPr>
            <a:r>
              <a:rPr lang="en-US" u="none" baseline="0" noProof="0" dirty="0" smtClean="0"/>
              <a:t> Html5-UI</a:t>
            </a:r>
          </a:p>
          <a:p>
            <a:pPr>
              <a:buFont typeface="Arial" pitchFamily="34" charset="0"/>
              <a:buChar char="•"/>
            </a:pPr>
            <a:r>
              <a:rPr lang="en-US" u="none" baseline="0" noProof="0" dirty="0" smtClean="0"/>
              <a:t> </a:t>
            </a:r>
            <a:r>
              <a:rPr lang="en-US" i="1" u="none" baseline="0" noProof="0" dirty="0" smtClean="0"/>
              <a:t>Bidirectional </a:t>
            </a:r>
            <a:r>
              <a:rPr lang="en-US" u="none" baseline="0" noProof="0" dirty="0" smtClean="0"/>
              <a:t>arrows “</a:t>
            </a:r>
            <a:r>
              <a:rPr lang="en-US" u="none" baseline="0" noProof="0" dirty="0" err="1" smtClean="0"/>
              <a:t>DSL</a:t>
            </a:r>
            <a:r>
              <a:rPr lang="en-US" u="none" baseline="0" noProof="0" dirty="0" err="1" smtClean="0">
                <a:sym typeface="Wingdings" pitchFamily="2" charset="2"/>
              </a:rPr>
              <a:t>SQLiteUI</a:t>
            </a:r>
            <a:r>
              <a:rPr lang="en-US" u="none" baseline="0" noProof="0" dirty="0" smtClean="0">
                <a:sym typeface="Wingdings" pitchFamily="2" charset="2"/>
              </a:rPr>
              <a:t>”</a:t>
            </a:r>
          </a:p>
        </p:txBody>
      </p:sp>
      <p:sp>
        <p:nvSpPr>
          <p:cNvPr id="4" name="Foliennummernplatzhalter 3"/>
          <p:cNvSpPr>
            <a:spLocks noGrp="1"/>
          </p:cNvSpPr>
          <p:nvPr>
            <p:ph type="sldNum" sz="quarter" idx="10"/>
          </p:nvPr>
        </p:nvSpPr>
        <p:spPr/>
        <p:txBody>
          <a:bodyPr/>
          <a:lstStyle/>
          <a:p>
            <a:pPr>
              <a:defRPr/>
            </a:pPr>
            <a:r>
              <a:rPr lang="en-US" dirty="0" smtClean="0"/>
              <a:t>Memo </a:t>
            </a:r>
            <a:fld id="{1C4C1A90-3B38-4236-956E-B6B303841669}"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The class automaton K3 is </a:t>
            </a:r>
            <a:r>
              <a:rPr lang="en-US" b="1" noProof="0" dirty="0" smtClean="0"/>
              <a:t>non-deterministic</a:t>
            </a:r>
            <a:r>
              <a:rPr lang="en-US" b="0" baseline="0" noProof="0" dirty="0" smtClean="0"/>
              <a:t> (a “NFA”) </a:t>
            </a:r>
            <a:r>
              <a:rPr lang="en-US" dirty="0" smtClean="0"/>
              <a:t>–</a:t>
            </a:r>
            <a:r>
              <a:rPr lang="en-US" b="0" baseline="0" noProof="0" dirty="0" smtClean="0"/>
              <a:t> otherwise everything in McFSM is deterministic!</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The class automaton K3 is </a:t>
            </a:r>
            <a:r>
              <a:rPr lang="en-US" b="1" noProof="0" dirty="0" smtClean="0"/>
              <a:t>non-deterministic</a:t>
            </a:r>
            <a:r>
              <a:rPr lang="en-US" b="0" baseline="0" noProof="0" dirty="0" smtClean="0"/>
              <a:t> (a “NFA”) </a:t>
            </a:r>
            <a:r>
              <a:rPr lang="en-US" dirty="0" smtClean="0"/>
              <a:t>–</a:t>
            </a:r>
            <a:r>
              <a:rPr lang="en-US" b="0" baseline="0" noProof="0" dirty="0" smtClean="0"/>
              <a:t> otherwise everything in McFSM is deterministic!</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Notice,</a:t>
            </a:r>
            <a:r>
              <a:rPr lang="en-US" baseline="0" noProof="0" dirty="0" smtClean="0"/>
              <a:t> that “</a:t>
            </a:r>
            <a:r>
              <a:rPr lang="en-US" baseline="0" noProof="0" dirty="0" err="1" smtClean="0"/>
              <a:t>yOverflow</a:t>
            </a:r>
            <a:r>
              <a:rPr lang="en-US" baseline="0" noProof="0" dirty="0" smtClean="0"/>
              <a:t>” and “</a:t>
            </a:r>
            <a:r>
              <a:rPr lang="en-US" baseline="0" noProof="0" dirty="0" err="1" smtClean="0"/>
              <a:t>yUnderflow</a:t>
            </a:r>
            <a:r>
              <a:rPr lang="en-US" baseline="0" noProof="0" dirty="0" smtClean="0"/>
              <a:t>” are just events, not exceptions! </a:t>
            </a:r>
          </a:p>
          <a:p>
            <a:r>
              <a:rPr lang="en-US" baseline="0" noProof="0" dirty="0" smtClean="0"/>
              <a:t>To handle them as exceptions (or not) is the responsibility of other software layers </a:t>
            </a:r>
            <a:r>
              <a:rPr lang="en-US" dirty="0" smtClean="0"/>
              <a:t>–</a:t>
            </a:r>
            <a:r>
              <a:rPr lang="en-US" baseline="0" noProof="0" dirty="0" smtClean="0"/>
              <a:t> not the </a:t>
            </a:r>
            <a:r>
              <a:rPr lang="en-US" baseline="0" noProof="0" dirty="0" err="1" smtClean="0"/>
              <a:t>McFSM’s</a:t>
            </a:r>
            <a:r>
              <a:rPr lang="en-US" baseline="0" noProof="0" dirty="0" smtClean="0"/>
              <a:t>.</a:t>
            </a:r>
          </a:p>
          <a:p>
            <a:r>
              <a:rPr lang="en-US" baseline="0" noProof="0" dirty="0" smtClean="0"/>
              <a:t>Or, you may add a FSM that collects “exceptional” events like that and indicates by its state an “error-state”.</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The class automaton K3 is </a:t>
            </a:r>
            <a:r>
              <a:rPr lang="en-US" b="1" noProof="0" dirty="0" smtClean="0"/>
              <a:t>non-deterministic</a:t>
            </a:r>
            <a:r>
              <a:rPr lang="en-US" b="0" baseline="0" noProof="0" dirty="0" smtClean="0"/>
              <a:t> (a “NFA”) </a:t>
            </a:r>
            <a:r>
              <a:rPr lang="en-US" dirty="0" smtClean="0"/>
              <a:t>–</a:t>
            </a:r>
            <a:r>
              <a:rPr lang="en-US" b="0" baseline="0" noProof="0" dirty="0" smtClean="0"/>
              <a:t> otherwise everything in McFSM is deterministic!</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Notice,</a:t>
            </a:r>
            <a:r>
              <a:rPr lang="en-US" baseline="0" noProof="0" dirty="0" smtClean="0"/>
              <a:t> that “</a:t>
            </a:r>
            <a:r>
              <a:rPr lang="en-US" baseline="0" noProof="0" dirty="0" err="1" smtClean="0"/>
              <a:t>yOverflow</a:t>
            </a:r>
            <a:r>
              <a:rPr lang="en-US" baseline="0" noProof="0" dirty="0" smtClean="0"/>
              <a:t>” and “</a:t>
            </a:r>
            <a:r>
              <a:rPr lang="en-US" baseline="0" noProof="0" dirty="0" err="1" smtClean="0"/>
              <a:t>yUnderflow</a:t>
            </a:r>
            <a:r>
              <a:rPr lang="en-US" baseline="0" noProof="0" dirty="0" smtClean="0"/>
              <a:t>” are just events, not exceptions! </a:t>
            </a:r>
          </a:p>
          <a:p>
            <a:r>
              <a:rPr lang="en-US" baseline="0" noProof="0" dirty="0" smtClean="0"/>
              <a:t>To handle them as exceptions (or not) is the responsibility of other software layers </a:t>
            </a:r>
            <a:r>
              <a:rPr lang="en-US" dirty="0" smtClean="0"/>
              <a:t>–</a:t>
            </a:r>
            <a:r>
              <a:rPr lang="en-US" baseline="0" noProof="0" dirty="0" smtClean="0"/>
              <a:t> not the </a:t>
            </a:r>
            <a:r>
              <a:rPr lang="en-US" baseline="0" noProof="0" dirty="0" err="1" smtClean="0"/>
              <a:t>McFSM’s</a:t>
            </a:r>
            <a:r>
              <a:rPr lang="en-US" baseline="0" noProof="0" dirty="0" smtClean="0"/>
              <a:t>.</a:t>
            </a:r>
          </a:p>
          <a:p>
            <a:r>
              <a:rPr lang="en-US" baseline="0" noProof="0" dirty="0" smtClean="0"/>
              <a:t>Or, you may add a FSM that collects “exceptional” events like that and indicates by its state an “error-state”.</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What is shown here for</a:t>
            </a:r>
            <a:r>
              <a:rPr lang="en-US" baseline="0" noProof="0" dirty="0" smtClean="0"/>
              <a:t> the „Stack“ can be done with almost any data-structure: queues, priority-queues, trees, … - you name it! (Are there exceptions?)</a:t>
            </a:r>
          </a:p>
          <a:p>
            <a:r>
              <a:rPr lang="en-US" baseline="0" noProof="0" dirty="0" smtClean="0"/>
              <a:t>One needs to make it “finite” and program the Tcl-”IFSM”-</a:t>
            </a:r>
            <a:r>
              <a:rPr lang="en-US" baseline="0" noProof="0" dirty="0" err="1" smtClean="0"/>
              <a:t>plugin</a:t>
            </a:r>
            <a:r>
              <a:rPr lang="en-US" baseline="0" noProof="0" dirty="0" smtClean="0"/>
              <a:t>-interface containing the code-generators, then it is “plugged-in” into the IDE.</a:t>
            </a:r>
          </a:p>
          <a:p>
            <a:r>
              <a:rPr lang="en-US" baseline="0" noProof="0" dirty="0" smtClean="0"/>
              <a:t>Via the “</a:t>
            </a:r>
            <a:r>
              <a:rPr lang="en-US" baseline="0" noProof="0" dirty="0" err="1" smtClean="0"/>
              <a:t>Plugin</a:t>
            </a:r>
            <a:r>
              <a:rPr lang="en-US" baseline="0" noProof="0" dirty="0" smtClean="0"/>
              <a:t>-interface” the implementation of FSMs can be done in any way we like, but it is a </a:t>
            </a:r>
            <a:r>
              <a:rPr lang="en-US" i="1" baseline="0" noProof="0" dirty="0" smtClean="0"/>
              <a:t>contract</a:t>
            </a:r>
            <a:r>
              <a:rPr lang="en-US" i="0" baseline="0" noProof="0" dirty="0" smtClean="0"/>
              <a:t> to the IDE we sign and have to keep.</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What is shown here for</a:t>
            </a:r>
            <a:r>
              <a:rPr lang="en-US" baseline="0" noProof="0" dirty="0" smtClean="0"/>
              <a:t> the „Stack“ can be done with almost any data-structure: queues, priority-queues, trees, … - you name it! (What </a:t>
            </a:r>
            <a:r>
              <a:rPr lang="en-US" baseline="0" noProof="0" smtClean="0"/>
              <a:t>are the </a:t>
            </a:r>
            <a:r>
              <a:rPr lang="en-US" baseline="0" noProof="0" dirty="0" smtClean="0"/>
              <a:t>exceptions?)</a:t>
            </a:r>
          </a:p>
          <a:p>
            <a:r>
              <a:rPr lang="en-US" baseline="0" noProof="0" dirty="0" smtClean="0"/>
              <a:t>One needs to make it “finite” and program the Tcl-”IFSM”-</a:t>
            </a:r>
            <a:r>
              <a:rPr lang="en-US" baseline="0" noProof="0" dirty="0" err="1" smtClean="0"/>
              <a:t>plugin</a:t>
            </a:r>
            <a:r>
              <a:rPr lang="en-US" baseline="0" noProof="0" dirty="0" smtClean="0"/>
              <a:t>-interface containing the code-generators, then it is “plugged-in” into the IDE.</a:t>
            </a:r>
          </a:p>
          <a:p>
            <a:r>
              <a:rPr lang="en-US" baseline="0" noProof="0" dirty="0" smtClean="0"/>
              <a:t>Via the “</a:t>
            </a:r>
            <a:r>
              <a:rPr lang="en-US" baseline="0" noProof="0" dirty="0" err="1" smtClean="0"/>
              <a:t>Plugin</a:t>
            </a:r>
            <a:r>
              <a:rPr lang="en-US" baseline="0" noProof="0" dirty="0" smtClean="0"/>
              <a:t>-interface” the implementation of FSMs can be done in any way we like, but it is a </a:t>
            </a:r>
            <a:r>
              <a:rPr lang="en-US" i="1" baseline="0" noProof="0" dirty="0" smtClean="0"/>
              <a:t>contract</a:t>
            </a:r>
            <a:r>
              <a:rPr lang="en-US" i="0" baseline="0" noProof="0" dirty="0" smtClean="0"/>
              <a:t> to the IDE we sign and have to keep.</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i="0" baseline="0" dirty="0" smtClean="0"/>
              <a:t>In the same presentation are many more interesting points. Among them:</a:t>
            </a:r>
          </a:p>
          <a:p>
            <a:pPr>
              <a:buFont typeface="Arial" pitchFamily="34" charset="0"/>
              <a:buChar char="•"/>
            </a:pPr>
            <a:r>
              <a:rPr lang="en-US" i="0" baseline="0" dirty="0" smtClean="0"/>
              <a:t>    …Writing correct implicit algorithms is very difficult</a:t>
            </a:r>
          </a:p>
          <a:p>
            <a:pPr>
              <a:buFont typeface="Arial" pitchFamily="34" charset="0"/>
              <a:buChar char="•"/>
            </a:pPr>
            <a:r>
              <a:rPr lang="en-US" i="0" baseline="0" dirty="0" smtClean="0"/>
              <a:t> We need to study what these implicit algorithms do, and express the algorithms explicitly on declared data structures</a:t>
            </a:r>
          </a:p>
          <a:p>
            <a:pPr>
              <a:buFont typeface="Arial" pitchFamily="34" charset="0"/>
              <a:buChar char="•"/>
            </a:pPr>
            <a:endParaRPr lang="en-US" i="0" baseline="0" dirty="0" smtClean="0"/>
          </a:p>
          <a:p>
            <a:pPr>
              <a:buFont typeface="Arial" pitchFamily="34" charset="0"/>
              <a:buNone/>
            </a:pPr>
            <a:r>
              <a:rPr lang="en-US" i="0" baseline="0" dirty="0" smtClean="0"/>
              <a:t>The situation is so severe, that he emphasizes: </a:t>
            </a:r>
            <a:r>
              <a:rPr lang="en-US" i="1" baseline="0" dirty="0" smtClean="0"/>
              <a:t>“We don’t solve problems, we approximate solutions.”</a:t>
            </a:r>
            <a:r>
              <a:rPr lang="en-US" i="0" baseline="0" dirty="0" smtClean="0"/>
              <a:t> </a:t>
            </a:r>
          </a:p>
          <a:p>
            <a:pPr>
              <a:buFont typeface="Arial" pitchFamily="34" charset="0"/>
              <a:buNone/>
            </a:pPr>
            <a:r>
              <a:rPr lang="en-US" i="0" baseline="0" dirty="0" smtClean="0"/>
              <a:t>furthermore </a:t>
            </a:r>
          </a:p>
          <a:p>
            <a:pPr>
              <a:buFont typeface="Arial" pitchFamily="34" charset="0"/>
              <a:buChar char="•"/>
            </a:pPr>
            <a:r>
              <a:rPr lang="en-US" i="0" baseline="0" dirty="0" smtClean="0"/>
              <a:t>the danger of Turing-complete code is acknowledged </a:t>
            </a:r>
          </a:p>
          <a:p>
            <a:pPr>
              <a:buFont typeface="Arial" pitchFamily="34" charset="0"/>
              <a:buChar char="•"/>
            </a:pPr>
            <a:r>
              <a:rPr lang="en-US" i="0" baseline="0" dirty="0" smtClean="0"/>
              <a:t>and “Declarative Programming” is proposed as the solution.</a:t>
            </a:r>
          </a:p>
          <a:p>
            <a:pPr>
              <a:buFont typeface="Arial" pitchFamily="34" charset="0"/>
              <a:buChar char="•"/>
            </a:pPr>
            <a:endParaRPr lang="en-US" i="0" baseline="0" dirty="0" smtClean="0"/>
          </a:p>
          <a:p>
            <a:r>
              <a:rPr lang="en-US" i="0" dirty="0" smtClean="0"/>
              <a:t>The Declarative Programming Solution: Make the machine “understand” as much as possible!</a:t>
            </a:r>
          </a:p>
          <a:p>
            <a:endParaRPr lang="en-US" i="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aseline="0" dirty="0" smtClean="0"/>
              <a:t>The generated code can use “</a:t>
            </a:r>
            <a:r>
              <a:rPr lang="en-US" b="1" baseline="0" dirty="0" err="1" smtClean="0"/>
              <a:t>enums</a:t>
            </a:r>
            <a:r>
              <a:rPr lang="en-US" b="0" baseline="0" dirty="0" smtClean="0"/>
              <a:t>” (i.e. </a:t>
            </a:r>
            <a:r>
              <a:rPr lang="en-US" b="0" baseline="0" smtClean="0"/>
              <a:t>integers), </a:t>
            </a:r>
            <a:r>
              <a:rPr lang="en-US" b="0" baseline="0" dirty="0" smtClean="0"/>
              <a:t>which have the same value across all generated programming languages. This allows very </a:t>
            </a:r>
            <a:r>
              <a:rPr lang="en-US" b="0" i="1" baseline="0" dirty="0" smtClean="0"/>
              <a:t>efficient</a:t>
            </a:r>
            <a:r>
              <a:rPr lang="en-US" b="0" baseline="0" dirty="0" smtClean="0"/>
              <a:t> communication, especially when combined with protocols like “Google-protocol-buffers”. (We plan to generate </a:t>
            </a:r>
            <a:r>
              <a:rPr lang="en-US" b="0" baseline="0" dirty="0" err="1" smtClean="0"/>
              <a:t>protobuf</a:t>
            </a:r>
            <a:r>
              <a:rPr lang="en-US" b="0" baseline="0" dirty="0" smtClean="0"/>
              <a:t> messages in the near future, too.)</a:t>
            </a:r>
          </a:p>
          <a:p>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t>
            </a:r>
            <a:r>
              <a:rPr lang="en-US" dirty="0" smtClean="0">
                <a:hlinkClick r:id="rId3"/>
              </a:rPr>
              <a:t>https://de.wikipedia.org/wiki/Thomas_S._Kuhn</a:t>
            </a:r>
            <a:r>
              <a:rPr lang="en-US" dirty="0" smtClean="0"/>
              <a:t>) </a:t>
            </a:r>
            <a:br>
              <a:rPr lang="en-US" dirty="0" smtClean="0"/>
            </a:br>
            <a:r>
              <a:rPr lang="en-US" dirty="0" smtClean="0"/>
              <a:t>... a new theory, however special its range of application, is </a:t>
            </a:r>
            <a:br>
              <a:rPr lang="en-US" dirty="0" smtClean="0"/>
            </a:br>
            <a:r>
              <a:rPr lang="en-US" dirty="0" smtClean="0"/>
              <a:t>    seldom or never just an increment to what is already known. Its</a:t>
            </a:r>
            <a:br>
              <a:rPr lang="en-US" dirty="0" smtClean="0"/>
            </a:br>
            <a:r>
              <a:rPr lang="en-US" dirty="0" smtClean="0"/>
              <a:t>    assimilation requires the reconstruction of prior theory and the</a:t>
            </a:r>
            <a:br>
              <a:rPr lang="en-US" dirty="0" smtClean="0"/>
            </a:br>
            <a:r>
              <a:rPr lang="en-US" dirty="0" smtClean="0"/>
              <a:t>    reevaluation of prior fact, an intrinsically revolutionary process</a:t>
            </a:r>
            <a:br>
              <a:rPr lang="en-US" dirty="0" smtClean="0"/>
            </a:br>
            <a:r>
              <a:rPr lang="en-US" dirty="0" smtClean="0"/>
              <a:t>    that is seldom completed by a single man and never overnight.</a:t>
            </a:r>
            <a:br>
              <a:rPr lang="en-US" dirty="0" smtClean="0"/>
            </a:br>
            <a:r>
              <a:rPr lang="en-US" dirty="0" smtClean="0"/>
              <a:t>    - Thomas Kuhn.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McFSMs</a:t>
            </a:r>
            <a:r>
              <a:rPr lang="en-US" baseline="0" dirty="0" smtClean="0"/>
              <a:t> do not directly target concurrency problems, but may be used to tackle them. Other approaches that directly target concurrency loose the purity of the FSM approach, the broader applicability to non-concurrent problems and the aspect of “</a:t>
            </a:r>
            <a:r>
              <a:rPr lang="en-US" baseline="0" dirty="0" err="1" smtClean="0"/>
              <a:t>recursiveness</a:t>
            </a:r>
            <a:r>
              <a:rPr lang="en-US" baseline="0" dirty="0" smtClean="0"/>
              <a:t>”.</a:t>
            </a:r>
          </a:p>
          <a:p>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aseline="0" noProof="0" dirty="0" smtClean="0"/>
              <a:t>In my opinion, you can not get any smaller (more concise) when modeling objects and their interconnections!</a:t>
            </a:r>
          </a:p>
          <a:p>
            <a:r>
              <a:rPr lang="en-US" baseline="0" dirty="0" smtClean="0"/>
              <a:t>The McFSM-</a:t>
            </a:r>
            <a:r>
              <a:rPr lang="en-US" b="1" baseline="0" dirty="0" err="1" smtClean="0"/>
              <a:t>Plugin</a:t>
            </a:r>
            <a:r>
              <a:rPr lang="en-US" baseline="0" dirty="0" smtClean="0"/>
              <a:t>-concept is extremely powerful, extending the concept of participating FSMs to every data-structure that can be viewed as finite – which is close to every data-structure.</a:t>
            </a:r>
          </a:p>
          <a:p>
            <a:r>
              <a:rPr lang="en-US" baseline="0" dirty="0" smtClean="0"/>
              <a:t>The </a:t>
            </a:r>
            <a:r>
              <a:rPr lang="en-US" sz="1000" b="1" kern="0" dirty="0" smtClean="0">
                <a:solidFill>
                  <a:schemeClr val="tx1"/>
                </a:solidFill>
                <a:latin typeface="Arial" charset="0"/>
                <a:ea typeface="+mn-ea"/>
                <a:cs typeface="+mn-cs"/>
              </a:rPr>
              <a:t>DSL</a:t>
            </a:r>
            <a:r>
              <a:rPr lang="en-US" sz="1000" kern="0" dirty="0" smtClean="0">
                <a:solidFill>
                  <a:schemeClr val="tx1"/>
                </a:solidFill>
                <a:latin typeface="Arial" charset="0"/>
                <a:ea typeface="+mn-ea"/>
                <a:cs typeface="+mn-cs"/>
              </a:rPr>
              <a:t> (domain-specific-language) is</a:t>
            </a:r>
            <a:r>
              <a:rPr lang="en-US" sz="1000" kern="0" baseline="0" dirty="0" smtClean="0">
                <a:solidFill>
                  <a:schemeClr val="tx1"/>
                </a:solidFill>
                <a:latin typeface="Arial" charset="0"/>
                <a:ea typeface="+mn-ea"/>
                <a:cs typeface="+mn-cs"/>
              </a:rPr>
              <a:t> still under active development emphasizing </a:t>
            </a:r>
            <a:r>
              <a:rPr lang="en-US" sz="1000" i="1" kern="0" baseline="0" dirty="0" smtClean="0">
                <a:solidFill>
                  <a:schemeClr val="tx1"/>
                </a:solidFill>
                <a:latin typeface="Arial" charset="0"/>
                <a:ea typeface="+mn-ea"/>
                <a:cs typeface="+mn-cs"/>
              </a:rPr>
              <a:t>PubSub</a:t>
            </a:r>
            <a:r>
              <a:rPr lang="en-US" sz="1000" i="0" kern="0" baseline="0" dirty="0" smtClean="0">
                <a:solidFill>
                  <a:schemeClr val="tx1"/>
                </a:solidFill>
                <a:latin typeface="Arial" charset="0"/>
                <a:ea typeface="+mn-ea"/>
                <a:cs typeface="+mn-cs"/>
              </a:rPr>
              <a:t> and the </a:t>
            </a:r>
            <a:r>
              <a:rPr lang="en-US" sz="1000" i="1" kern="0" baseline="0" dirty="0" smtClean="0">
                <a:solidFill>
                  <a:schemeClr val="tx1"/>
                </a:solidFill>
                <a:latin typeface="Arial" charset="0"/>
                <a:ea typeface="+mn-ea"/>
                <a:cs typeface="+mn-cs"/>
              </a:rPr>
              <a:t>Recursive Function</a:t>
            </a:r>
            <a:r>
              <a:rPr lang="en-US" sz="1000" i="0" kern="0" baseline="0" dirty="0" smtClean="0">
                <a:solidFill>
                  <a:schemeClr val="tx1"/>
                </a:solidFill>
                <a:latin typeface="Arial" charset="0"/>
                <a:ea typeface="+mn-ea"/>
                <a:cs typeface="+mn-cs"/>
              </a:rPr>
              <a:t> view</a:t>
            </a:r>
            <a:r>
              <a:rPr lang="en-US" sz="1000" kern="0" dirty="0" smtClean="0">
                <a:solidFill>
                  <a:schemeClr val="tx1"/>
                </a:solidFill>
                <a:latin typeface="Arial" charset="0"/>
                <a:ea typeface="+mn-ea"/>
                <a:cs typeface="+mn-cs"/>
              </a:rPr>
              <a:t>.</a:t>
            </a:r>
            <a:endParaRPr lang="en-US" baseline="0" dirty="0" smtClean="0"/>
          </a:p>
          <a:p>
            <a:endParaRPr lang="en-US" b="0" baseline="0" dirty="0" smtClean="0"/>
          </a:p>
          <a:p>
            <a:r>
              <a:rPr lang="en-US" b="0" baseline="0" dirty="0" smtClean="0"/>
              <a:t>Others seem to have missed out the McFSM idea, because the terms “event” or “signal” led them to jump from simple (non-recursive) FSMs to asynchronously message-coupled FSMs, bypassing the recursive stack-based McFSM-coupling. –</a:t>
            </a:r>
          </a:p>
          <a:p>
            <a:r>
              <a:rPr lang="en-US" b="0" baseline="0" dirty="0" smtClean="0"/>
              <a:t>McFSMs handle </a:t>
            </a:r>
            <a:r>
              <a:rPr lang="en-US" b="0" baseline="0" dirty="0" err="1" smtClean="0"/>
              <a:t>asynchronicity</a:t>
            </a:r>
            <a:r>
              <a:rPr lang="en-US" b="0" baseline="0" dirty="0" smtClean="0"/>
              <a:t> only with regard to external input-events. These reflect run-time behavior and are therefore unordered  anyway. (Modeling “</a:t>
            </a:r>
            <a:r>
              <a:rPr lang="en-US" b="0" i="1" baseline="0" dirty="0" smtClean="0"/>
              <a:t>Distributed Systems</a:t>
            </a:r>
            <a:r>
              <a:rPr lang="en-US" b="0" baseline="0" dirty="0" smtClean="0"/>
              <a:t>” within the current McFSM IDE is not-yet possible, although each McFSM might be part of such a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err="1" smtClean="0"/>
              <a:t>McFMSs</a:t>
            </a:r>
            <a:r>
              <a:rPr lang="en-US" baseline="0" noProof="0" dirty="0" smtClean="0"/>
              <a:t> are a cross-bread between </a:t>
            </a:r>
            <a:r>
              <a:rPr lang="en-US" i="1" baseline="0" noProof="0" dirty="0" smtClean="0"/>
              <a:t>Observer</a:t>
            </a:r>
            <a:r>
              <a:rPr lang="en-US" baseline="0" noProof="0" dirty="0" smtClean="0"/>
              <a:t>, </a:t>
            </a:r>
            <a:r>
              <a:rPr lang="en-US" i="1" baseline="0" noProof="0" dirty="0" smtClean="0"/>
              <a:t>PubSub</a:t>
            </a:r>
            <a:r>
              <a:rPr lang="en-US" baseline="0" noProof="0" dirty="0" smtClean="0"/>
              <a:t>, Message-queue (XQueue!) and Mealy-machines, but confining themselves to the bare-bones essentials of crisscross communication. </a:t>
            </a:r>
            <a:r>
              <a:rPr lang="en-US" dirty="0" smtClean="0"/>
              <a:t>–</a:t>
            </a:r>
            <a:r>
              <a:rPr lang="en-US" baseline="0" noProof="0" dirty="0" smtClean="0"/>
              <a:t> This makes them so simple and so powerful!</a:t>
            </a: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i="0" dirty="0" smtClean="0"/>
              <a:t>Note, that “notify()” usually does not have any</a:t>
            </a:r>
            <a:r>
              <a:rPr lang="en-US" i="0" baseline="0" dirty="0" smtClean="0"/>
              <a:t> parameters (apart from the sender) and changing that by attaching change-information entails many difficulties! </a:t>
            </a:r>
            <a:r>
              <a:rPr lang="en-US" dirty="0" smtClean="0"/>
              <a:t>– </a:t>
            </a:r>
            <a:r>
              <a:rPr lang="en-US" i="0" baseline="0" dirty="0" smtClean="0"/>
              <a:t>This does already indicate, that the Observer-Pattern is sensitive to tiny modifications, making it fragile and hard to use correctly.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And, although Observer deals with “state-change” of the subject, the states themselves and their transitions are absent from the pattern  </a:t>
            </a:r>
            <a:r>
              <a:rPr lang="en-US" sz="1000" dirty="0" smtClean="0"/>
              <a:t>–</a:t>
            </a:r>
            <a:r>
              <a:rPr lang="en-US" i="0" baseline="0" dirty="0" smtClean="0"/>
              <a:t>  not to mention states and state-changes in the observers. (Bringing them back in directly leads to McFSM)</a:t>
            </a:r>
          </a:p>
          <a:p>
            <a:endParaRPr lang="en-US" i="0" baseline="0" dirty="0" smtClean="0"/>
          </a:p>
          <a:p>
            <a:r>
              <a:rPr lang="en-US" i="0" baseline="0" dirty="0" smtClean="0"/>
              <a:t>Especially “notification-cycles” are evil! </a:t>
            </a:r>
          </a:p>
          <a:p>
            <a:r>
              <a:rPr lang="en-US" i="0" baseline="0" dirty="0" smtClean="0"/>
              <a:t>One subject notifies some observers, which are themselves subjects and notify (other) observers. This may have repercussions to the first subject. Code containing such cycles of notifications gets incomprehensible and extremely hard to maintain!</a:t>
            </a:r>
          </a:p>
          <a:p>
            <a:r>
              <a:rPr lang="en-US" i="0" baseline="0" dirty="0" smtClean="0"/>
              <a:t>Even finding out whether such cycles might exist, without support, is a hard and tedious job that therefore many never undertake.</a:t>
            </a:r>
          </a:p>
          <a:p>
            <a:r>
              <a:rPr lang="en-US" i="0" baseline="0" dirty="0" smtClean="0"/>
              <a:t>  </a:t>
            </a:r>
            <a:endParaRPr lang="en-US" i="0" dirty="0" smtClean="0"/>
          </a:p>
          <a:p>
            <a:r>
              <a:rPr lang="en-US" i="1" dirty="0" smtClean="0"/>
              <a:t>“Deprecating the Observer Pattern with </a:t>
            </a:r>
            <a:r>
              <a:rPr lang="en-US" i="1" dirty="0" err="1" smtClean="0"/>
              <a:t>Scala.React</a:t>
            </a:r>
            <a:r>
              <a:rPr lang="en-US" i="1" dirty="0" smtClean="0"/>
              <a:t>”</a:t>
            </a:r>
            <a:r>
              <a:rPr lang="en-US" dirty="0" smtClean="0"/>
              <a:t>  by Ingo Maier, Martin </a:t>
            </a:r>
            <a:r>
              <a:rPr lang="en-US" dirty="0" err="1" smtClean="0"/>
              <a:t>Odersky</a:t>
            </a:r>
            <a:r>
              <a:rPr lang="en-US" dirty="0" smtClean="0"/>
              <a:t> in</a:t>
            </a:r>
          </a:p>
          <a:p>
            <a:r>
              <a:rPr lang="en-US" i="0" dirty="0" smtClean="0"/>
              <a:t>http://infoscience.epfl.ch/record/176887/files/DeprecatingObservers2012.pdf</a:t>
            </a:r>
          </a:p>
          <a:p>
            <a:r>
              <a:rPr lang="en-US" i="0" dirty="0" smtClean="0"/>
              <a:t>shows</a:t>
            </a:r>
            <a:r>
              <a:rPr lang="en-US" i="0" baseline="0" dirty="0" smtClean="0"/>
              <a:t> many more problems inherent in the “Observer-Pattern” and offers a different solution.</a:t>
            </a: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i="0" dirty="0" smtClean="0"/>
              <a:t>Note, that “notify()” usually does not have any</a:t>
            </a:r>
            <a:r>
              <a:rPr lang="en-US" i="0" baseline="0" dirty="0" smtClean="0"/>
              <a:t> parameters (apart from the sender) and changing that by attaching change-information entails many difficulties! </a:t>
            </a:r>
            <a:r>
              <a:rPr lang="en-US" dirty="0" smtClean="0"/>
              <a:t>– </a:t>
            </a:r>
            <a:r>
              <a:rPr lang="en-US" i="0" baseline="0" dirty="0" smtClean="0"/>
              <a:t>This does already indicate, that the Observer-Pattern is sensitive to tiny modifications, making it fragile and hard to use correctly.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And, although Observer deals with “state-change” of the subject, the states themselves and their transitions are absent from the pattern  </a:t>
            </a:r>
            <a:r>
              <a:rPr lang="en-US" sz="1000" dirty="0" smtClean="0"/>
              <a:t>–</a:t>
            </a:r>
            <a:r>
              <a:rPr lang="en-US" i="0" baseline="0" dirty="0" smtClean="0"/>
              <a:t>  not to mention states and state-changes in the observers. (Bringing them back in directly leads to McFSM)</a:t>
            </a:r>
          </a:p>
          <a:p>
            <a:endParaRPr lang="en-US" i="0" baseline="0" dirty="0" smtClean="0"/>
          </a:p>
          <a:p>
            <a:r>
              <a:rPr lang="en-US" i="0" baseline="0" dirty="0" smtClean="0"/>
              <a:t>Especially “notification-cycles” are evil! </a:t>
            </a:r>
          </a:p>
          <a:p>
            <a:r>
              <a:rPr lang="en-US" i="0" baseline="0" dirty="0" smtClean="0"/>
              <a:t>One subject notifies some observers, which are themselves subjects and notify (other) observers. This may have repercussions to the first subject. Code containing such cycles of notifications gets incomprehensible and extremely hard to maintain!</a:t>
            </a:r>
          </a:p>
          <a:p>
            <a:r>
              <a:rPr lang="en-US" i="0" baseline="0" dirty="0" smtClean="0"/>
              <a:t>Even finding out whether such cycles might exist, without support, is a hard and tedious job that therefore many never undertake.</a:t>
            </a:r>
          </a:p>
          <a:p>
            <a:r>
              <a:rPr lang="en-US" i="0" baseline="0" dirty="0" smtClean="0"/>
              <a:t>  </a:t>
            </a:r>
            <a:endParaRPr lang="en-US" i="0" dirty="0" smtClean="0"/>
          </a:p>
          <a:p>
            <a:r>
              <a:rPr lang="en-US" i="1" dirty="0" smtClean="0"/>
              <a:t>“Deprecating the Observer Pattern with </a:t>
            </a:r>
            <a:r>
              <a:rPr lang="en-US" i="1" dirty="0" err="1" smtClean="0"/>
              <a:t>Scala.React</a:t>
            </a:r>
            <a:r>
              <a:rPr lang="en-US" i="1" dirty="0" smtClean="0"/>
              <a:t>”</a:t>
            </a:r>
            <a:r>
              <a:rPr lang="en-US" dirty="0" smtClean="0"/>
              <a:t>  by Ingo Maier, Martin </a:t>
            </a:r>
            <a:r>
              <a:rPr lang="en-US" dirty="0" err="1" smtClean="0"/>
              <a:t>Odersky</a:t>
            </a:r>
            <a:r>
              <a:rPr lang="en-US" dirty="0" smtClean="0"/>
              <a:t> in</a:t>
            </a:r>
          </a:p>
          <a:p>
            <a:r>
              <a:rPr lang="en-US" i="0" dirty="0" smtClean="0"/>
              <a:t>http://infoscience.epfl.ch/record/176887/files/DeprecatingObservers2012.pdf</a:t>
            </a:r>
          </a:p>
          <a:p>
            <a:r>
              <a:rPr lang="en-US" i="0" dirty="0" smtClean="0"/>
              <a:t>shows</a:t>
            </a:r>
            <a:r>
              <a:rPr lang="en-US" i="0" baseline="0" dirty="0" smtClean="0"/>
              <a:t> many more problems inherent in the “Observer-Pattern” and offers a different solution.</a:t>
            </a: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r>
              <a:rPr lang="en-US" i="0" dirty="0" smtClean="0"/>
              <a:t>Being “topic-based” gives a much finer granularity</a:t>
            </a:r>
            <a:r>
              <a:rPr lang="en-US" i="0" baseline="0" dirty="0" smtClean="0"/>
              <a:t> and mitigates the problems of </a:t>
            </a:r>
            <a:r>
              <a:rPr lang="en-US" i="0" baseline="0" dirty="0" err="1" smtClean="0"/>
              <a:t>parameterless</a:t>
            </a:r>
            <a:r>
              <a:rPr lang="en-US" i="0" baseline="0" dirty="0" smtClean="0"/>
              <a:t> notify(), that is of state-information being implicit.</a:t>
            </a:r>
            <a:endParaRPr lang="en-US" i="0" dirty="0" smtClean="0"/>
          </a:p>
          <a:p>
            <a:pPr algn="l"/>
            <a:r>
              <a:rPr lang="en-US" i="0" dirty="0" smtClean="0"/>
              <a:t>(There are</a:t>
            </a:r>
            <a:r>
              <a:rPr lang="en-US" i="0" baseline="0" dirty="0" smtClean="0"/>
              <a:t> “</a:t>
            </a:r>
            <a:r>
              <a:rPr lang="en-US" i="1" baseline="0" dirty="0" smtClean="0"/>
              <a:t>content-based</a:t>
            </a:r>
            <a:r>
              <a:rPr lang="en-US" i="0" baseline="0" dirty="0" smtClean="0"/>
              <a:t>” PubSub-Patterns as well: The Publisher classifies the messages according to content. But this does not make any difference to our discussion here.)</a:t>
            </a:r>
          </a:p>
          <a:p>
            <a:pPr algn="l"/>
            <a:r>
              <a:rPr lang="en-US" i="0" baseline="0" dirty="0" smtClean="0"/>
              <a:t>The Observer-Pattern by contrast is </a:t>
            </a:r>
            <a:r>
              <a:rPr lang="en-US" i="1" baseline="0" dirty="0" smtClean="0"/>
              <a:t>“tightly coupled”</a:t>
            </a:r>
            <a:r>
              <a:rPr lang="en-US" i="0" baseline="0" dirty="0" smtClean="0"/>
              <a:t>.</a:t>
            </a:r>
          </a:p>
          <a:p>
            <a:pPr algn="l"/>
            <a:r>
              <a:rPr lang="en-US" i="0" baseline="0" dirty="0" smtClean="0"/>
              <a:t>Wikipedia: …</a:t>
            </a:r>
            <a:r>
              <a:rPr lang="en-US" dirty="0" smtClean="0"/>
              <a:t>Provides the opportunity for better </a:t>
            </a:r>
            <a:r>
              <a:rPr lang="en-US" dirty="0" smtClean="0">
                <a:hlinkClick r:id="rId3" tooltip="Scalability"/>
              </a:rPr>
              <a:t>scalability</a:t>
            </a:r>
            <a:r>
              <a:rPr lang="en-US" dirty="0" smtClean="0"/>
              <a:t> than traditional client–server, through parallel operation, message caching, tree-based or network-based routing, etc….</a:t>
            </a:r>
          </a:p>
          <a:p>
            <a:pPr algn="l"/>
            <a:r>
              <a:rPr lang="en-US" i="0" dirty="0" smtClean="0"/>
              <a:t>See also “message queue”: …</a:t>
            </a:r>
            <a:r>
              <a:rPr lang="en-US" dirty="0" smtClean="0"/>
              <a:t>Message queues provide an </a:t>
            </a:r>
            <a:r>
              <a:rPr lang="en-US" dirty="0" smtClean="0">
                <a:hlinkClick r:id="rId4" tooltip="Asynchronous communication"/>
              </a:rPr>
              <a:t>asynchronous</a:t>
            </a:r>
            <a:r>
              <a:rPr lang="en-US" dirty="0" smtClean="0"/>
              <a:t> </a:t>
            </a:r>
            <a:r>
              <a:rPr lang="en-US" dirty="0" smtClean="0">
                <a:hlinkClick r:id="rId5" tooltip="Communications protocol"/>
              </a:rPr>
              <a:t>communications protocol</a:t>
            </a:r>
            <a:r>
              <a:rPr lang="en-US" dirty="0" smtClean="0"/>
              <a:t>, meaning that the sender and receiver of the message do not need to interact with the message queue at the same time. Messages placed onto the queue are stored until the recipient retrieves them…</a:t>
            </a:r>
            <a:endParaRPr lang="en-US" i="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r>
              <a:rPr lang="en-US" i="0" dirty="0" smtClean="0"/>
              <a:t>Being “topic-based” gives a much finer granularity</a:t>
            </a:r>
            <a:r>
              <a:rPr lang="en-US" i="0" baseline="0" dirty="0" smtClean="0"/>
              <a:t> and mitigates the problems of </a:t>
            </a:r>
            <a:r>
              <a:rPr lang="en-US" i="0" baseline="0" dirty="0" err="1" smtClean="0"/>
              <a:t>parameterless</a:t>
            </a:r>
            <a:r>
              <a:rPr lang="en-US" i="0" baseline="0" dirty="0" smtClean="0"/>
              <a:t> notify(), that is of state-information being implicit.</a:t>
            </a:r>
            <a:endParaRPr lang="en-US" i="0" dirty="0" smtClean="0"/>
          </a:p>
          <a:p>
            <a:pPr algn="l"/>
            <a:r>
              <a:rPr lang="en-US" i="0" dirty="0" smtClean="0"/>
              <a:t>(There are</a:t>
            </a:r>
            <a:r>
              <a:rPr lang="en-US" i="0" baseline="0" dirty="0" smtClean="0"/>
              <a:t> “</a:t>
            </a:r>
            <a:r>
              <a:rPr lang="en-US" i="1" baseline="0" dirty="0" smtClean="0"/>
              <a:t>content-based</a:t>
            </a:r>
            <a:r>
              <a:rPr lang="en-US" i="0" baseline="0" dirty="0" smtClean="0"/>
              <a:t>” PubSub-Patterns as well: The Publisher classifies the messages according to content. But this does not make any difference to our discussion here.)</a:t>
            </a:r>
          </a:p>
          <a:p>
            <a:pPr algn="l"/>
            <a:r>
              <a:rPr lang="en-US" i="0" baseline="0" dirty="0" smtClean="0"/>
              <a:t>The Observer-Pattern by contrast is </a:t>
            </a:r>
            <a:r>
              <a:rPr lang="en-US" i="1" baseline="0" dirty="0" smtClean="0"/>
              <a:t>“tightly coupled”</a:t>
            </a:r>
            <a:r>
              <a:rPr lang="en-US" i="0" baseline="0" dirty="0" smtClean="0"/>
              <a:t>.</a:t>
            </a:r>
          </a:p>
          <a:p>
            <a:pPr algn="l"/>
            <a:r>
              <a:rPr lang="en-US" i="0" baseline="0" dirty="0" smtClean="0"/>
              <a:t>Wikipedia: …</a:t>
            </a:r>
            <a:r>
              <a:rPr lang="en-US" dirty="0" smtClean="0"/>
              <a:t>Provides the opportunity for better </a:t>
            </a:r>
            <a:r>
              <a:rPr lang="en-US" dirty="0" smtClean="0">
                <a:hlinkClick r:id="rId3" tooltip="Scalability"/>
              </a:rPr>
              <a:t>scalability</a:t>
            </a:r>
            <a:r>
              <a:rPr lang="en-US" dirty="0" smtClean="0"/>
              <a:t> than traditional client–server, through parallel operation, message caching, tree-based or network-based routing, etc….</a:t>
            </a:r>
          </a:p>
          <a:p>
            <a:pPr algn="l"/>
            <a:r>
              <a:rPr lang="en-US" i="0" dirty="0" smtClean="0"/>
              <a:t>See also “message queue”: …</a:t>
            </a:r>
            <a:r>
              <a:rPr lang="en-US" dirty="0" smtClean="0"/>
              <a:t>Message queues provide an </a:t>
            </a:r>
            <a:r>
              <a:rPr lang="en-US" dirty="0" smtClean="0">
                <a:hlinkClick r:id="rId4" tooltip="Asynchronous communication"/>
              </a:rPr>
              <a:t>asynchronous</a:t>
            </a:r>
            <a:r>
              <a:rPr lang="en-US" dirty="0" smtClean="0"/>
              <a:t> </a:t>
            </a:r>
            <a:r>
              <a:rPr lang="en-US" dirty="0" smtClean="0">
                <a:hlinkClick r:id="rId5" tooltip="Communications protocol"/>
              </a:rPr>
              <a:t>communications protocol</a:t>
            </a:r>
            <a:r>
              <a:rPr lang="en-US" dirty="0" smtClean="0"/>
              <a:t>, meaning that the sender and receiver of the message do not need to interact with the message queue at the same time. Messages placed onto the queue are stored until the recipient retrieves them…</a:t>
            </a:r>
            <a:endParaRPr lang="en-US" i="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The function </a:t>
            </a:r>
            <a:r>
              <a:rPr lang="en-US" b="1" dirty="0" err="1" smtClean="0"/>
              <a:t>handleEvt</a:t>
            </a:r>
            <a:r>
              <a:rPr lang="en-US" b="1" dirty="0" smtClean="0"/>
              <a:t>()</a:t>
            </a:r>
            <a:r>
              <a:rPr lang="en-US" b="0" dirty="0" smtClean="0"/>
              <a:t> is the implementation of the result of the transition-construction-function </a:t>
            </a:r>
            <a:r>
              <a:rPr lang="en-US" b="1" dirty="0" smtClean="0"/>
              <a:t>hop</a:t>
            </a:r>
            <a:r>
              <a:rPr lang="en-US" b="0" dirty="0" smtClean="0"/>
              <a:t>, in other words it implements</a:t>
            </a:r>
            <a:r>
              <a:rPr lang="en-US" b="0" baseline="0" dirty="0" smtClean="0"/>
              <a:t> “</a:t>
            </a:r>
            <a:r>
              <a:rPr lang="el-GR" b="0" baseline="0" dirty="0" smtClean="0"/>
              <a:t>δ : </a:t>
            </a:r>
            <a:r>
              <a:rPr lang="en-US" b="0" baseline="0" dirty="0" smtClean="0"/>
              <a:t>Q × </a:t>
            </a:r>
            <a:r>
              <a:rPr lang="el-GR" b="0" baseline="0" dirty="0" smtClean="0"/>
              <a:t>Σ → </a:t>
            </a:r>
            <a:r>
              <a:rPr lang="en-US" b="0" baseline="0" dirty="0" smtClean="0"/>
              <a:t>Q”. Depending on the </a:t>
            </a:r>
            <a:r>
              <a:rPr lang="en-US" b="0" i="1" baseline="0" dirty="0" smtClean="0"/>
              <a:t>current state</a:t>
            </a:r>
            <a:r>
              <a:rPr lang="en-US" b="0" i="0" baseline="0" dirty="0" smtClean="0"/>
              <a:t> it does a state transition or not and places its </a:t>
            </a:r>
            <a:r>
              <a:rPr lang="en-US" b="0" i="1" baseline="0" dirty="0" smtClean="0"/>
              <a:t>output-events</a:t>
            </a:r>
            <a:r>
              <a:rPr lang="en-US" b="0" i="0" baseline="0" dirty="0" smtClean="0"/>
              <a:t> into the XQueue.</a:t>
            </a:r>
            <a:endParaRPr lang="en-US" dirty="0" smtClean="0"/>
          </a:p>
          <a:p>
            <a:r>
              <a:rPr lang="en-US" dirty="0" smtClean="0"/>
              <a:t>The number of FSMs in “</a:t>
            </a:r>
            <a:r>
              <a:rPr lang="en-US" sz="1000" baseline="0" dirty="0" err="1" smtClean="0">
                <a:latin typeface="Courier New" pitchFamily="49" charset="0"/>
                <a:cs typeface="Courier New" pitchFamily="49" charset="0"/>
              </a:rPr>
              <a:t>getFSMsInterestedIn</a:t>
            </a:r>
            <a:r>
              <a:rPr lang="en-US" sz="1000" baseline="0" dirty="0" smtClean="0">
                <a:latin typeface="Courier New" pitchFamily="49" charset="0"/>
                <a:cs typeface="Courier New" pitchFamily="49" charset="0"/>
              </a:rPr>
              <a:t>(e)</a:t>
            </a:r>
            <a:r>
              <a:rPr lang="en-US" dirty="0" smtClean="0"/>
              <a:t>” is finite – it is </a:t>
            </a:r>
            <a:r>
              <a:rPr lang="en-US" i="1" dirty="0" smtClean="0"/>
              <a:t>at most </a:t>
            </a:r>
            <a:r>
              <a:rPr lang="en-US" i="1" u="sng" dirty="0" smtClean="0"/>
              <a:t>all</a:t>
            </a:r>
            <a:r>
              <a:rPr lang="en-US" dirty="0" smtClean="0"/>
              <a:t> FSMs in the McFSM.</a:t>
            </a:r>
          </a:p>
          <a:p>
            <a:r>
              <a:rPr lang="en-US" dirty="0" smtClean="0"/>
              <a:t>The “keep-event-order” requirement led to the name “XQueue” – short for “extended</a:t>
            </a:r>
            <a:r>
              <a:rPr lang="en-US" baseline="0" dirty="0" smtClean="0"/>
              <a:t> queue” – the RTC requirement came later and so did the resemblance with recursive functions. - The name “XQueue” stuck for historical reasons.</a:t>
            </a:r>
          </a:p>
          <a:p>
            <a:r>
              <a:rPr lang="en-US" baseline="0" dirty="0" smtClean="0"/>
              <a:t>(Its immediate structure would be a </a:t>
            </a:r>
            <a:r>
              <a:rPr lang="en-US" i="1" baseline="0" dirty="0" smtClean="0"/>
              <a:t>tree</a:t>
            </a:r>
            <a:r>
              <a:rPr lang="en-US" baseline="0" dirty="0" smtClean="0"/>
              <a:t>, but the order of processing allows us to use a simple stack instead.)</a:t>
            </a:r>
          </a:p>
          <a:p>
            <a:r>
              <a:rPr lang="en-US" noProof="0" dirty="0" smtClean="0"/>
              <a:t>The</a:t>
            </a:r>
            <a:r>
              <a:rPr lang="en-US" baseline="0" noProof="0" dirty="0" smtClean="0"/>
              <a:t> order to call the FSMs may be “event-dependent” but it is fixed at compile-time, it is </a:t>
            </a:r>
            <a:r>
              <a:rPr lang="en-US" u="sng" baseline="0" noProof="0" dirty="0" smtClean="0"/>
              <a:t>not</a:t>
            </a:r>
            <a:r>
              <a:rPr lang="en-US" u="none" baseline="0" noProof="0" dirty="0" smtClean="0"/>
              <a:t> “state-dependent”, that is </a:t>
            </a:r>
            <a:r>
              <a:rPr lang="en-US" u="sng" baseline="0" noProof="0" dirty="0" smtClean="0"/>
              <a:t>not</a:t>
            </a:r>
            <a:r>
              <a:rPr lang="en-US" u="none" baseline="0" noProof="0" dirty="0" smtClean="0"/>
              <a:t> “run-time-dependent”! - In other words: it is </a:t>
            </a:r>
            <a:r>
              <a:rPr lang="en-US" u="sng" baseline="0" noProof="0" dirty="0" smtClean="0"/>
              <a:t>not</a:t>
            </a:r>
            <a:r>
              <a:rPr lang="en-US" u="none" baseline="0" noProof="0" dirty="0" smtClean="0"/>
              <a:t> </a:t>
            </a:r>
            <a:r>
              <a:rPr lang="en-US" i="1" u="none" baseline="0" noProof="0" dirty="0" smtClean="0"/>
              <a:t>asynchronous</a:t>
            </a:r>
            <a:r>
              <a:rPr lang="en-US" u="none" baseline="0" noProof="0" dirty="0" smtClean="0"/>
              <a:t>!</a:t>
            </a:r>
          </a:p>
          <a:p>
            <a:endParaRPr lang="en-US" baseline="0" dirty="0" smtClean="0"/>
          </a:p>
          <a:p>
            <a:r>
              <a:rPr lang="en-US" baseline="0" dirty="0" smtClean="0"/>
              <a:t>A McFSM is called “</a:t>
            </a:r>
            <a:r>
              <a:rPr lang="en-US" i="1" baseline="0" dirty="0" smtClean="0"/>
              <a:t>well-defined</a:t>
            </a:r>
            <a:r>
              <a:rPr lang="en-US" baseline="0" dirty="0" smtClean="0"/>
              <a:t>” iff every event will be handled in a finite number of steps.</a:t>
            </a:r>
          </a:p>
          <a:p>
            <a:r>
              <a:rPr lang="en-US" baseline="0" dirty="0" smtClean="0"/>
              <a:t>To establish the maximum number of steps needed is a prominent goal of the compile-time IDE. (</a:t>
            </a:r>
            <a:r>
              <a:rPr lang="en-US" baseline="0" dirty="0" err="1" smtClean="0"/>
              <a:t>wip</a:t>
            </a:r>
            <a:r>
              <a:rPr lang="en-US" baseline="0" dirty="0" smtClean="0"/>
              <a:t>!)</a:t>
            </a:r>
          </a:p>
          <a:p>
            <a:r>
              <a:rPr lang="en-US" baseline="0" dirty="0" smtClean="0"/>
              <a:t>(There might be corner cases in which it might not be possible to do so. But in this case a warning can be issued showing the user a “problematic path” through the event interconnections, allowing/recommending him to modify the model accordingly.)</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McFSMs have</a:t>
            </a:r>
            <a:r>
              <a:rPr lang="en-US" baseline="0" noProof="0" dirty="0" smtClean="0"/>
              <a:t> been invented as a solution to problems with the Observer Pattern.</a:t>
            </a:r>
          </a:p>
          <a:p>
            <a:r>
              <a:rPr lang="en-US" baseline="0" noProof="0" dirty="0" smtClean="0"/>
              <a:t>The term “without the publisher having to know about it” has to be taken with a grain of salt, because there is nothing dynamic here, all connections are fixed at compile-time and the IDE (currently) has to know about everything.</a:t>
            </a:r>
          </a:p>
          <a:p>
            <a:r>
              <a:rPr lang="en-US" baseline="0" noProof="0" dirty="0" smtClean="0"/>
              <a:t>But the statement is still true, since we have a class-concept in the DSL that really allows each FSM class to be implemented without knowledge of its potential uses.</a:t>
            </a:r>
          </a:p>
          <a:p>
            <a:r>
              <a:rPr lang="en-US" baseline="0" noProof="0" dirty="0" smtClean="0"/>
              <a:t>Having McFSMs as FSMs in another McFSM, makes the state-space of the latter even huger.</a:t>
            </a: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en-US" sz="800" kern="0" dirty="0" smtClean="0">
                <a:solidFill>
                  <a:schemeClr val="tx1"/>
                </a:solidFill>
                <a:latin typeface="Arial" charset="0"/>
                <a:ea typeface="+mn-ea"/>
                <a:cs typeface="+mn-cs"/>
              </a:rPr>
              <a:t>CPS (cyber-physical-systems) are usually </a:t>
            </a:r>
            <a:r>
              <a:rPr lang="en-US" sz="800" kern="0" dirty="0" err="1" smtClean="0">
                <a:solidFill>
                  <a:schemeClr val="tx1"/>
                </a:solidFill>
                <a:latin typeface="Arial" charset="0"/>
                <a:ea typeface="+mn-ea"/>
                <a:cs typeface="+mn-cs"/>
              </a:rPr>
              <a:t>modelled</a:t>
            </a:r>
            <a:r>
              <a:rPr lang="en-US" sz="800" kern="0" dirty="0" smtClean="0">
                <a:solidFill>
                  <a:schemeClr val="tx1"/>
                </a:solidFill>
                <a:latin typeface="Arial" charset="0"/>
                <a:ea typeface="+mn-ea"/>
                <a:cs typeface="+mn-cs"/>
              </a:rPr>
              <a:t> using</a:t>
            </a:r>
            <a:r>
              <a:rPr lang="en-US" sz="800" kern="0" baseline="0" dirty="0" smtClean="0">
                <a:solidFill>
                  <a:schemeClr val="tx1"/>
                </a:solidFill>
                <a:latin typeface="Arial" charset="0"/>
                <a:ea typeface="+mn-ea"/>
                <a:cs typeface="+mn-cs"/>
              </a:rPr>
              <a:t> networks of messaging objects to represent the various aspects of the real world.</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lang="en-US" sz="800" kern="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0" dirty="0" smtClean="0">
                <a:solidFill>
                  <a:schemeClr val="tx1"/>
                </a:solidFill>
                <a:latin typeface="Arial" charset="0"/>
                <a:ea typeface="+mn-ea"/>
                <a:cs typeface="+mn-cs"/>
              </a:rPr>
              <a:t>Having only a </a:t>
            </a:r>
            <a:r>
              <a:rPr lang="en-US" sz="800" i="1" kern="0" dirty="0" smtClean="0">
                <a:solidFill>
                  <a:schemeClr val="tx1"/>
                </a:solidFill>
                <a:latin typeface="Arial" charset="0"/>
                <a:ea typeface="+mn-ea"/>
                <a:cs typeface="+mn-cs"/>
              </a:rPr>
              <a:t>limited local</a:t>
            </a:r>
            <a:r>
              <a:rPr lang="en-US" sz="800" kern="0" dirty="0" smtClean="0">
                <a:solidFill>
                  <a:schemeClr val="tx1"/>
                </a:solidFill>
                <a:latin typeface="Arial" charset="0"/>
                <a:ea typeface="+mn-ea"/>
                <a:cs typeface="+mn-cs"/>
              </a:rPr>
              <a:t> view and suffering </a:t>
            </a:r>
            <a:r>
              <a:rPr lang="en-US" sz="800" i="1" kern="0" dirty="0" smtClean="0">
                <a:solidFill>
                  <a:schemeClr val="tx1"/>
                </a:solidFill>
                <a:latin typeface="Arial" charset="0"/>
                <a:ea typeface="+mn-ea"/>
                <a:cs typeface="+mn-cs"/>
              </a:rPr>
              <a:t>implicit</a:t>
            </a:r>
            <a:r>
              <a:rPr lang="en-US" sz="800" kern="0" dirty="0" smtClean="0">
                <a:solidFill>
                  <a:schemeClr val="tx1"/>
                </a:solidFill>
                <a:latin typeface="Arial" charset="0"/>
                <a:ea typeface="+mn-ea"/>
                <a:cs typeface="+mn-cs"/>
              </a:rPr>
              <a:t> effects obscures the global structure and its interactions.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0" dirty="0" smtClean="0">
                <a:solidFill>
                  <a:schemeClr val="tx1"/>
                </a:solidFill>
                <a:latin typeface="Arial" charset="0"/>
                <a:ea typeface="+mn-ea"/>
                <a:cs typeface="+mn-cs"/>
              </a:rPr>
              <a:t>To make all this visible, we need to make it </a:t>
            </a:r>
            <a:r>
              <a:rPr lang="en-US" sz="800" i="1" kern="0" dirty="0" smtClean="0">
                <a:solidFill>
                  <a:schemeClr val="tx1"/>
                </a:solidFill>
                <a:latin typeface="Arial" charset="0"/>
                <a:ea typeface="+mn-ea"/>
                <a:cs typeface="+mn-cs"/>
              </a:rPr>
              <a:t>explicit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0" dirty="0" smtClean="0">
                <a:solidFill>
                  <a:schemeClr val="tx1"/>
                </a:solidFill>
                <a:latin typeface="Arial" charset="0"/>
                <a:ea typeface="+mn-ea"/>
                <a:cs typeface="+mn-cs"/>
              </a:rPr>
              <a:t>and adopt a global view. </a:t>
            </a:r>
            <a:endParaRPr kumimoji="0" lang="en-US" sz="800" i="0" u="none" strike="noStrike" kern="0" cap="none" spc="0" normalizeH="0" baseline="0" noProof="0" dirty="0" smtClean="0">
              <a:ln>
                <a:noFill/>
              </a:ln>
              <a:solidFill>
                <a:schemeClr val="tx1"/>
              </a:solidFill>
              <a:effectLst/>
              <a:uLnTx/>
              <a:uFillTx/>
              <a:latin typeface="Arial" charset="0"/>
              <a:ea typeface="+mn-ea"/>
              <a:cs typeface="+mn-cs"/>
            </a:endParaRPr>
          </a:p>
          <a:p>
            <a:endParaRPr lang="en-US" i="1" dirty="0" smtClean="0"/>
          </a:p>
          <a:p>
            <a:r>
              <a:rPr lang="en-US" i="1" dirty="0" smtClean="0"/>
              <a:t>Implicit</a:t>
            </a:r>
            <a:r>
              <a:rPr lang="en-US" dirty="0" smtClean="0"/>
              <a:t> data structures and </a:t>
            </a:r>
            <a:r>
              <a:rPr lang="en-US" i="1" dirty="0" smtClean="0"/>
              <a:t>implicit</a:t>
            </a:r>
            <a:r>
              <a:rPr lang="en-US" baseline="0" dirty="0" smtClean="0"/>
              <a:t> algorithms are very hard to understand and even harder to maintain, which makes Large Systems so costly.</a:t>
            </a:r>
          </a:p>
          <a:p>
            <a:r>
              <a:rPr lang="en-US" baseline="0" dirty="0" smtClean="0"/>
              <a:t>Having only a limited </a:t>
            </a:r>
            <a:r>
              <a:rPr lang="en-US" i="1" baseline="0" dirty="0" smtClean="0"/>
              <a:t>local</a:t>
            </a:r>
            <a:r>
              <a:rPr lang="en-US" i="0" baseline="0" dirty="0" smtClean="0"/>
              <a:t> view on the entire system, with its implicit </a:t>
            </a:r>
            <a:r>
              <a:rPr lang="en-US" i="1" baseline="0" dirty="0" smtClean="0"/>
              <a:t>global</a:t>
            </a:r>
            <a:r>
              <a:rPr lang="en-US" i="0" baseline="0" dirty="0" smtClean="0"/>
              <a:t> data structures and algorithms, is at the heart of the problem.</a:t>
            </a:r>
          </a:p>
          <a:p>
            <a:r>
              <a:rPr lang="en-US" i="0" baseline="0" dirty="0" smtClean="0"/>
              <a:t>Making the system data structure </a:t>
            </a:r>
            <a:r>
              <a:rPr lang="en-US" i="1" baseline="0" dirty="0" smtClean="0"/>
              <a:t>explicit</a:t>
            </a:r>
            <a:r>
              <a:rPr lang="en-US" i="0" baseline="0" dirty="0" smtClean="0"/>
              <a:t> and inspecting it </a:t>
            </a:r>
            <a:r>
              <a:rPr lang="en-US" i="1" baseline="0" dirty="0" smtClean="0"/>
              <a:t>globally</a:t>
            </a:r>
            <a:r>
              <a:rPr lang="en-US" i="0" baseline="0" dirty="0" smtClean="0"/>
              <a:t> makes an essential difference.</a:t>
            </a:r>
          </a:p>
          <a:p>
            <a:r>
              <a:rPr lang="en-US" i="0" baseline="0" dirty="0" smtClean="0"/>
              <a:t>To be useful this global view must focus on the essentials and not let the user get side-tracked to petty details. </a:t>
            </a:r>
            <a:r>
              <a:rPr lang="en-US" dirty="0" smtClean="0"/>
              <a:t>– In doing just that, you get McFSM as a result.</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baseline="0" noProof="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From the simple idea there is a long way to go, to get to a useful working system!</a:t>
            </a:r>
          </a:p>
          <a:p>
            <a:r>
              <a:rPr lang="en-US" noProof="0" dirty="0" smtClean="0"/>
              <a:t>We need interpreters, internal data-structures, user-interfaces,</a:t>
            </a:r>
            <a:r>
              <a:rPr lang="en-US" baseline="0" noProof="0" dirty="0" smtClean="0"/>
              <a:t> etc. – all working on a sound theory, which by itself has to be created first!</a:t>
            </a:r>
          </a:p>
          <a:p>
            <a:r>
              <a:rPr lang="en-US" baseline="0" noProof="0" dirty="0" smtClean="0"/>
              <a:t>Not to mention the study of and comparison to all the competing alternatives! (SCADE, </a:t>
            </a:r>
            <a:r>
              <a:rPr lang="en-US" baseline="0" noProof="0" dirty="0" err="1" smtClean="0"/>
              <a:t>Esterel</a:t>
            </a:r>
            <a:r>
              <a:rPr lang="en-US" baseline="0" noProof="0" dirty="0" smtClean="0"/>
              <a:t>, ELM, </a:t>
            </a:r>
            <a:r>
              <a:rPr lang="en-US" baseline="0" noProof="0" dirty="0" err="1" smtClean="0"/>
              <a:t>Lustre</a:t>
            </a:r>
            <a:r>
              <a:rPr lang="en-US" baseline="0" noProof="0" dirty="0" smtClean="0"/>
              <a:t>, </a:t>
            </a:r>
            <a:r>
              <a:rPr lang="en-US" baseline="0" noProof="0" dirty="0" err="1" smtClean="0"/>
              <a:t>etrice</a:t>
            </a:r>
            <a:r>
              <a:rPr lang="en-US" baseline="0" noProof="0" dirty="0" smtClean="0"/>
              <a:t>, LTSA, </a:t>
            </a:r>
            <a:r>
              <a:rPr lang="en-US" baseline="0" noProof="0" dirty="0" err="1" smtClean="0"/>
              <a:t>Promela</a:t>
            </a:r>
            <a:r>
              <a:rPr lang="en-US" baseline="0" noProof="0" dirty="0" smtClean="0"/>
              <a:t>, QP, </a:t>
            </a:r>
            <a:r>
              <a:rPr lang="en-US" baseline="0" noProof="0" dirty="0" err="1" smtClean="0"/>
              <a:t>SineLbore</a:t>
            </a:r>
            <a:r>
              <a:rPr lang="en-US" baseline="0" noProof="0" dirty="0" smtClean="0"/>
              <a:t>, </a:t>
            </a:r>
            <a:r>
              <a:rPr lang="en-US" baseline="0" noProof="0" dirty="0" err="1" smtClean="0"/>
              <a:t>Scala.React</a:t>
            </a:r>
            <a:r>
              <a:rPr lang="en-US" baseline="0" noProof="0" dirty="0" smtClean="0"/>
              <a:t>, SPIN, TLA, Together, </a:t>
            </a:r>
            <a:r>
              <a:rPr lang="en-US" baseline="0" noProof="0" dirty="0" err="1" smtClean="0"/>
              <a:t>Yakindu</a:t>
            </a:r>
            <a:r>
              <a:rPr lang="en-US" baseline="0" noProof="0" dirty="0" smtClean="0"/>
              <a:t>, …) </a:t>
            </a:r>
          </a:p>
          <a:p>
            <a:r>
              <a:rPr lang="en-US" dirty="0" smtClean="0"/>
              <a:t>(</a:t>
            </a:r>
            <a:r>
              <a:rPr lang="en-US" dirty="0" smtClean="0">
                <a:hlinkClick r:id="rId3"/>
              </a:rPr>
              <a:t>https://de.wikipedia.org/wiki/Thomas_S._Kuhn</a:t>
            </a:r>
            <a:r>
              <a:rPr lang="en-US" dirty="0" smtClean="0"/>
              <a:t>) </a:t>
            </a:r>
            <a:br>
              <a:rPr lang="en-US" dirty="0" smtClean="0"/>
            </a:br>
            <a:r>
              <a:rPr lang="en-US" dirty="0" smtClean="0"/>
              <a:t>... a new theory, however special its range of application, is </a:t>
            </a:r>
            <a:br>
              <a:rPr lang="en-US" dirty="0" smtClean="0"/>
            </a:br>
            <a:r>
              <a:rPr lang="en-US" dirty="0" smtClean="0"/>
              <a:t>    seldom or never just an increment to what is already known. Its</a:t>
            </a:r>
            <a:br>
              <a:rPr lang="en-US" dirty="0" smtClean="0"/>
            </a:br>
            <a:r>
              <a:rPr lang="en-US" dirty="0" smtClean="0"/>
              <a:t>    assimilation requires the reconstruction of prior theory and the</a:t>
            </a:r>
            <a:br>
              <a:rPr lang="en-US" dirty="0" smtClean="0"/>
            </a:br>
            <a:r>
              <a:rPr lang="en-US" dirty="0" smtClean="0"/>
              <a:t>    reevaluation of prior fact, an intrinsically revolutionary process</a:t>
            </a:r>
            <a:br>
              <a:rPr lang="en-US" dirty="0" smtClean="0"/>
            </a:br>
            <a:r>
              <a:rPr lang="en-US" dirty="0" smtClean="0"/>
              <a:t>    that is seldom completed by a single man and never overnight.</a:t>
            </a:r>
            <a:br>
              <a:rPr lang="en-US" dirty="0" smtClean="0"/>
            </a:br>
            <a:r>
              <a:rPr lang="en-US" dirty="0" smtClean="0"/>
              <a:t>    </a:t>
            </a:r>
            <a:r>
              <a:rPr lang="en-US" smtClean="0"/>
              <a:t>- Thomas Kuhn.</a:t>
            </a:r>
            <a:endParaRPr lang="en-US" noProof="0"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u="none" baseline="0" dirty="0" smtClean="0"/>
              <a:t>c.f. our website. (screenshot 2017-03)</a:t>
            </a:r>
          </a:p>
          <a:p>
            <a:endParaRPr lang="en-US" u="none" baseline="0" dirty="0" smtClean="0"/>
          </a:p>
        </p:txBody>
      </p:sp>
      <p:sp>
        <p:nvSpPr>
          <p:cNvPr id="4" name="Foliennummernplatzhalter 3"/>
          <p:cNvSpPr>
            <a:spLocks noGrp="1"/>
          </p:cNvSpPr>
          <p:nvPr>
            <p:ph type="sldNum" sz="quarter" idx="10"/>
          </p:nvPr>
        </p:nvSpPr>
        <p:spPr/>
        <p:txBody>
          <a:bodyPr/>
          <a:lstStyle/>
          <a:p>
            <a:pPr>
              <a:defRPr/>
            </a:pPr>
            <a:r>
              <a:rPr lang="en-US" dirty="0" smtClean="0"/>
              <a:t>Memo </a:t>
            </a:r>
            <a:fld id="{1C4C1A90-3B38-4236-956E-B6B303841669}"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u="none" baseline="0" dirty="0" smtClean="0"/>
              <a:t>(screenshot 2017-03)</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u="none" baseline="0" dirty="0" smtClean="0"/>
              <a:t>(screenshot 2017-03)</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u="none" baseline="0" dirty="0" smtClean="0"/>
              <a:t>(screenshot 2017-03)</a:t>
            </a:r>
            <a:endParaRPr lang="en-US" dirty="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42900" marR="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000" b="1" i="0" u="none" strike="noStrike" kern="0" cap="none" spc="0" normalizeH="0" baseline="0" noProof="0" dirty="0" smtClean="0">
                <a:ln>
                  <a:noFill/>
                </a:ln>
                <a:solidFill>
                  <a:schemeClr val="tx1"/>
                </a:solidFill>
                <a:effectLst/>
                <a:uLnTx/>
                <a:uFillTx/>
                <a:latin typeface="Arial" charset="0"/>
                <a:ea typeface="+mn-ea"/>
                <a:cs typeface="+mn-cs"/>
              </a:rPr>
              <a:t>Turing-complete</a:t>
            </a:r>
            <a:r>
              <a:rPr kumimoji="0" lang="en-US" sz="1000" i="0" u="none" strike="noStrike" kern="0" cap="none" spc="0" normalizeH="0" baseline="0" noProof="0" dirty="0" smtClean="0">
                <a:ln>
                  <a:noFill/>
                </a:ln>
                <a:solidFill>
                  <a:schemeClr val="tx1"/>
                </a:solidFill>
                <a:effectLst/>
                <a:uLnTx/>
                <a:uFillTx/>
                <a:latin typeface="Arial" charset="0"/>
                <a:ea typeface="+mn-ea"/>
                <a:cs typeface="+mn-cs"/>
              </a:rPr>
              <a:t> code can express everything.</a:t>
            </a:r>
          </a:p>
          <a:p>
            <a:pPr marL="800100" lvl="1" indent="-342900" algn="l">
              <a:lnSpc>
                <a:spcPct val="100000"/>
              </a:lnSpc>
              <a:buFont typeface="Arial" pitchFamily="34" charset="0"/>
              <a:buChar char="•"/>
            </a:pPr>
            <a:r>
              <a:rPr lang="en-US" sz="1000" kern="0" dirty="0" smtClean="0">
                <a:solidFill>
                  <a:schemeClr val="tx1"/>
                </a:solidFill>
                <a:latin typeface="Arial" charset="0"/>
                <a:ea typeface="+mn-ea"/>
                <a:cs typeface="+mn-cs"/>
              </a:rPr>
              <a:t>All </a:t>
            </a:r>
            <a:r>
              <a:rPr kumimoji="0" lang="en-US" sz="1000" i="0" u="none" strike="noStrike" kern="0" cap="none" spc="0" normalizeH="0" baseline="0" noProof="0" dirty="0" smtClean="0">
                <a:ln>
                  <a:noFill/>
                </a:ln>
                <a:solidFill>
                  <a:schemeClr val="tx1"/>
                </a:solidFill>
                <a:effectLst/>
                <a:uLnTx/>
                <a:uFillTx/>
                <a:latin typeface="Arial" charset="0"/>
                <a:ea typeface="+mn-ea"/>
                <a:cs typeface="+mn-cs"/>
              </a:rPr>
              <a:t>usual programming languages</a:t>
            </a:r>
            <a:r>
              <a:rPr kumimoji="0" lang="en-US" sz="1000" i="0" u="none" strike="noStrike" kern="0" cap="none" spc="0" normalizeH="0" noProof="0" dirty="0" smtClean="0">
                <a:ln>
                  <a:noFill/>
                </a:ln>
                <a:solidFill>
                  <a:schemeClr val="tx1"/>
                </a:solidFill>
                <a:effectLst/>
                <a:uLnTx/>
                <a:uFillTx/>
                <a:latin typeface="Arial" charset="0"/>
                <a:ea typeface="+mn-ea"/>
                <a:cs typeface="+mn-cs"/>
              </a:rPr>
              <a:t> are Turing-complete. </a:t>
            </a:r>
            <a:endParaRPr lang="en-US" sz="1000" kern="0" dirty="0" smtClean="0">
              <a:solidFill>
                <a:schemeClr val="tx1"/>
              </a:solidFill>
              <a:latin typeface="Arial" charset="0"/>
              <a:ea typeface="+mn-ea"/>
              <a:cs typeface="+mn-cs"/>
            </a:endParaRPr>
          </a:p>
          <a:p>
            <a:pPr marL="800100" lvl="1" indent="-342900" algn="l">
              <a:lnSpc>
                <a:spcPct val="100000"/>
              </a:lnSpc>
              <a:spcAft>
                <a:spcPts val="600"/>
              </a:spcAft>
              <a:buFont typeface="Arial" pitchFamily="34" charset="0"/>
              <a:buChar char="•"/>
            </a:pPr>
            <a:r>
              <a:rPr lang="en-US" sz="1000" kern="0" dirty="0" smtClean="0">
                <a:solidFill>
                  <a:schemeClr val="tx1"/>
                </a:solidFill>
                <a:latin typeface="Arial" charset="0"/>
                <a:ea typeface="+mn-ea"/>
                <a:cs typeface="+mn-cs"/>
              </a:rPr>
              <a:t>But they have to rely on </a:t>
            </a:r>
            <a:r>
              <a:rPr lang="en-US" sz="1000" i="1" kern="0" dirty="0" smtClean="0">
                <a:solidFill>
                  <a:schemeClr val="tx1"/>
                </a:solidFill>
                <a:latin typeface="Arial" charset="0"/>
                <a:ea typeface="+mn-ea"/>
                <a:cs typeface="+mn-cs"/>
              </a:rPr>
              <a:t>testing</a:t>
            </a:r>
            <a:r>
              <a:rPr lang="en-US" sz="1000" kern="0" dirty="0" smtClean="0">
                <a:solidFill>
                  <a:schemeClr val="tx1"/>
                </a:solidFill>
                <a:latin typeface="Arial" charset="0"/>
                <a:ea typeface="+mn-ea"/>
                <a:cs typeface="+mn-cs"/>
              </a:rPr>
              <a:t>, because their properties can not be proven at compile-time.</a:t>
            </a:r>
            <a:br>
              <a:rPr lang="en-US" sz="1000" kern="0" dirty="0" smtClean="0">
                <a:solidFill>
                  <a:schemeClr val="tx1"/>
                </a:solidFill>
                <a:latin typeface="Arial" charset="0"/>
                <a:ea typeface="+mn-ea"/>
                <a:cs typeface="+mn-cs"/>
              </a:rPr>
            </a:br>
            <a:r>
              <a:rPr lang="en-US" sz="1000" kern="0" dirty="0" smtClean="0">
                <a:solidFill>
                  <a:schemeClr val="tx1"/>
                </a:solidFill>
                <a:latin typeface="Arial" charset="0"/>
                <a:ea typeface="+mn-ea"/>
                <a:cs typeface="+mn-cs"/>
              </a:rPr>
              <a:t>(</a:t>
            </a:r>
            <a:r>
              <a:rPr lang="en-US" sz="1000" i="1" kern="0" dirty="0" smtClean="0">
                <a:solidFill>
                  <a:schemeClr val="tx1"/>
                </a:solidFill>
                <a:latin typeface="Arial" charset="0"/>
                <a:ea typeface="+mn-ea"/>
                <a:cs typeface="+mn-cs"/>
              </a:rPr>
              <a:t>Testing</a:t>
            </a:r>
            <a:r>
              <a:rPr lang="en-US" sz="1000" i="0" kern="0" baseline="0" dirty="0" smtClean="0">
                <a:solidFill>
                  <a:schemeClr val="tx1"/>
                </a:solidFill>
                <a:latin typeface="Arial" charset="0"/>
                <a:ea typeface="+mn-ea"/>
                <a:cs typeface="+mn-cs"/>
              </a:rPr>
              <a:t>  can only show the presence of errors, but never prove their absence!)</a:t>
            </a:r>
            <a:endParaRPr lang="en-US" sz="1000" kern="0" dirty="0" smtClean="0">
              <a:solidFill>
                <a:schemeClr val="tx1"/>
              </a:solidFill>
              <a:latin typeface="Arial" charset="0"/>
              <a:ea typeface="+mn-ea"/>
              <a:cs typeface="+mn-cs"/>
            </a:endParaRPr>
          </a:p>
          <a:p>
            <a:pPr marL="342900" marR="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000" b="1" i="0" u="none" strike="noStrike" kern="0" cap="none" spc="0" normalizeH="0" baseline="0" noProof="0" dirty="0" smtClean="0">
                <a:ln>
                  <a:noFill/>
                </a:ln>
                <a:solidFill>
                  <a:schemeClr val="tx1"/>
                </a:solidFill>
                <a:effectLst/>
                <a:uLnTx/>
                <a:uFillTx/>
                <a:latin typeface="Arial" charset="0"/>
                <a:ea typeface="+mn-ea"/>
                <a:cs typeface="+mn-cs"/>
              </a:rPr>
              <a:t>FSMs</a:t>
            </a:r>
            <a:r>
              <a:rPr kumimoji="0" lang="en-US" sz="1000" i="0" u="none" strike="noStrike" kern="0" cap="none" spc="0" normalizeH="0" noProof="0" dirty="0" smtClean="0">
                <a:ln>
                  <a:noFill/>
                </a:ln>
                <a:solidFill>
                  <a:schemeClr val="tx1"/>
                </a:solidFill>
                <a:effectLst/>
                <a:uLnTx/>
                <a:uFillTx/>
                <a:latin typeface="Arial" charset="0"/>
                <a:ea typeface="+mn-ea"/>
                <a:cs typeface="+mn-cs"/>
              </a:rPr>
              <a:t> have a limited expressive power, but all their properties can be </a:t>
            </a:r>
            <a:r>
              <a:rPr kumimoji="0" lang="en-US" sz="1000" i="1" u="none" strike="noStrike" kern="0" cap="none" spc="0" normalizeH="0" noProof="0" dirty="0" smtClean="0">
                <a:ln>
                  <a:noFill/>
                </a:ln>
                <a:solidFill>
                  <a:schemeClr val="tx1"/>
                </a:solidFill>
                <a:effectLst/>
                <a:uLnTx/>
                <a:uFillTx/>
                <a:latin typeface="Arial" charset="0"/>
                <a:ea typeface="+mn-ea"/>
                <a:cs typeface="+mn-cs"/>
              </a:rPr>
              <a:t>proven</a:t>
            </a:r>
            <a:r>
              <a:rPr kumimoji="0" lang="en-US" sz="1000" i="0" u="none" strike="noStrike" kern="0" cap="none" spc="0" normalizeH="0" noProof="0" dirty="0" smtClean="0">
                <a:ln>
                  <a:noFill/>
                </a:ln>
                <a:solidFill>
                  <a:schemeClr val="tx1"/>
                </a:solidFill>
                <a:effectLst/>
                <a:uLnTx/>
                <a:uFillTx/>
                <a:latin typeface="Arial" charset="0"/>
                <a:ea typeface="+mn-ea"/>
                <a:cs typeface="+mn-cs"/>
              </a:rPr>
              <a:t> at compile-time:</a:t>
            </a:r>
            <a:endParaRPr lang="en-US" sz="1000" kern="0" dirty="0" smtClean="0">
              <a:solidFill>
                <a:schemeClr val="tx1"/>
              </a:solidFill>
              <a:latin typeface="Arial" charset="0"/>
              <a:ea typeface="+mn-ea"/>
              <a:cs typeface="+mn-cs"/>
            </a:endParaRPr>
          </a:p>
          <a:p>
            <a:pPr marL="800100" lvl="1" indent="-342900" algn="l">
              <a:lnSpc>
                <a:spcPct val="100000"/>
              </a:lnSpc>
              <a:buFont typeface="Arial" pitchFamily="34" charset="0"/>
              <a:buChar char="•"/>
            </a:pPr>
            <a:r>
              <a:rPr lang="en-US" sz="1000" kern="0" dirty="0" smtClean="0">
                <a:solidFill>
                  <a:schemeClr val="tx1"/>
                </a:solidFill>
                <a:latin typeface="Arial" charset="0"/>
                <a:ea typeface="+mn-ea"/>
                <a:cs typeface="+mn-cs"/>
              </a:rPr>
              <a:t>predictable run-time performance</a:t>
            </a:r>
          </a:p>
          <a:p>
            <a:pPr marL="800100" lvl="1" indent="-342900" algn="l">
              <a:lnSpc>
                <a:spcPct val="100000"/>
              </a:lnSpc>
              <a:buFont typeface="Arial" pitchFamily="34" charset="0"/>
              <a:buChar char="•"/>
            </a:pPr>
            <a:r>
              <a:rPr kumimoji="0" lang="en-US" sz="1000" i="0" u="none" strike="noStrike" kern="0" cap="none" spc="0" normalizeH="0" noProof="0" dirty="0" smtClean="0">
                <a:ln>
                  <a:noFill/>
                </a:ln>
                <a:solidFill>
                  <a:schemeClr val="tx1"/>
                </a:solidFill>
                <a:effectLst/>
                <a:uLnTx/>
                <a:uFillTx/>
                <a:latin typeface="Arial" charset="0"/>
                <a:ea typeface="+mn-ea"/>
                <a:cs typeface="+mn-cs"/>
              </a:rPr>
              <a:t>predictable memory consumption</a:t>
            </a:r>
          </a:p>
          <a:p>
            <a:pPr marL="800100" lvl="1" indent="-342900" algn="l">
              <a:lnSpc>
                <a:spcPct val="100000"/>
              </a:lnSpc>
              <a:buFont typeface="Arial" pitchFamily="34" charset="0"/>
              <a:buChar char="•"/>
            </a:pPr>
            <a:r>
              <a:rPr kumimoji="0" lang="en-US" sz="1000" i="0" u="none" strike="noStrike" kern="0" cap="none" spc="0" normalizeH="0" noProof="0" dirty="0" smtClean="0">
                <a:ln>
                  <a:noFill/>
                </a:ln>
                <a:solidFill>
                  <a:schemeClr val="tx1"/>
                </a:solidFill>
                <a:effectLst/>
                <a:uLnTx/>
                <a:uFillTx/>
                <a:latin typeface="Arial" charset="0"/>
                <a:ea typeface="+mn-ea"/>
                <a:cs typeface="+mn-cs"/>
              </a:rPr>
              <a:t>But they may suffer from “state space explosion”, limiting their application to moderate FSM sizes.</a:t>
            </a:r>
            <a:endParaRPr lang="en-US" sz="1000" baseline="0" dirty="0" smtClean="0"/>
          </a:p>
          <a:p>
            <a:r>
              <a:rPr lang="en-US" sz="1000" baseline="0" dirty="0" smtClean="0"/>
              <a:t>With a FSM the </a:t>
            </a:r>
            <a:r>
              <a:rPr lang="en-US" sz="1000" baseline="0" dirty="0" smtClean="0">
                <a:sym typeface="Wingdings" pitchFamily="2" charset="2"/>
              </a:rPr>
              <a:t>machine can “understand” what is supposed to happen at run-time. </a:t>
            </a:r>
            <a:r>
              <a:rPr lang="en-US" sz="1000" dirty="0" smtClean="0"/>
              <a:t>– </a:t>
            </a:r>
            <a:r>
              <a:rPr lang="en-US" sz="1000" baseline="0" dirty="0" smtClean="0">
                <a:sym typeface="Wingdings" pitchFamily="2" charset="2"/>
              </a:rPr>
              <a:t>This makes them ideal models.</a:t>
            </a:r>
          </a:p>
          <a:p>
            <a:r>
              <a:rPr lang="en-US" sz="1000" baseline="0" dirty="0" smtClean="0">
                <a:sym typeface="Wingdings" pitchFamily="2" charset="2"/>
              </a:rPr>
              <a:t>FSMs usually have excellent performance characteristics, since their implementation usually uses just a single “switch” or a single table-lookup. Therefore FSMs are ideal for real-time applications, the core of operating systems and other applications that need high performance.</a:t>
            </a:r>
          </a:p>
          <a:p>
            <a:r>
              <a:rPr lang="en-US" sz="1000" baseline="0" dirty="0" smtClean="0">
                <a:sym typeface="Wingdings" pitchFamily="2" charset="2"/>
              </a:rPr>
              <a:t>In fact most computer programs could be viewed as gigantic FSMs, because their “infinite” structures usually have some finite limits. But as long as we can not exploit this fact by having the ability to reason about these gargantuan state spaces, this view does not advance us any further.</a:t>
            </a:r>
          </a:p>
          <a:p>
            <a:r>
              <a:rPr lang="en-US" sz="1000" baseline="0" dirty="0" smtClean="0">
                <a:sym typeface="Wingdings" pitchFamily="2" charset="2"/>
              </a:rPr>
              <a:t>Since McFSMs can import (via </a:t>
            </a:r>
            <a:r>
              <a:rPr lang="en-US" sz="1000" i="1" baseline="0" dirty="0" err="1" smtClean="0">
                <a:sym typeface="Wingdings" pitchFamily="2" charset="2"/>
              </a:rPr>
              <a:t>Plugin</a:t>
            </a:r>
            <a:r>
              <a:rPr lang="en-US" sz="1000" i="1" baseline="0" dirty="0" smtClean="0">
                <a:sym typeface="Wingdings" pitchFamily="2" charset="2"/>
              </a:rPr>
              <a:t>-interface</a:t>
            </a:r>
            <a:r>
              <a:rPr lang="en-US" sz="1000" baseline="0" dirty="0" smtClean="0">
                <a:sym typeface="Wingdings" pitchFamily="2" charset="2"/>
              </a:rPr>
              <a:t>) foreign code and handle huge FSMs, we come close to handling any problem with them. They too may have gargantuan state spaces, but they come with a structure that lets us reason about them!</a:t>
            </a:r>
          </a:p>
          <a:p>
            <a:r>
              <a:rPr lang="en-US" sz="1000" baseline="0" dirty="0" smtClean="0">
                <a:sym typeface="Wingdings" pitchFamily="2" charset="2"/>
              </a:rPr>
              <a:t>[There are some efforts to extract compile-time models from Turing-complete code (like C++, Java, C#, …), but this is tedious and giving meaningful feedback to the programmer is not easy, as well.]</a:t>
            </a: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The “</a:t>
            </a:r>
            <a:r>
              <a:rPr kumimoji="0" lang="en-US" sz="800" b="1" i="0" u="none" strike="noStrike" kern="0" cap="none" spc="0" normalizeH="0" baseline="0" dirty="0" smtClean="0">
                <a:ln>
                  <a:noFill/>
                </a:ln>
                <a:solidFill>
                  <a:schemeClr val="tx1"/>
                </a:solidFill>
                <a:effectLst/>
                <a:uLnTx/>
                <a:uFillTx/>
                <a:latin typeface="Courier New" pitchFamily="49" charset="0"/>
                <a:ea typeface="+mn-ea"/>
                <a:cs typeface="Courier New" pitchFamily="49" charset="0"/>
              </a:rPr>
              <a:t>FSM</a:t>
            </a:r>
            <a:r>
              <a:rPr kumimoji="0" lang="en-US" sz="800" i="0" u="none" strike="noStrike" kern="0" cap="none" spc="0" normalizeH="0" baseline="0" dirty="0" smtClean="0">
                <a:ln>
                  <a:noFill/>
                </a:ln>
                <a:solidFill>
                  <a:schemeClr val="tx1"/>
                </a:solidFill>
                <a:effectLst/>
                <a:uLnTx/>
                <a:uFillTx/>
                <a:latin typeface="Courier New" pitchFamily="49" charset="0"/>
                <a:ea typeface="+mn-ea"/>
                <a:cs typeface="Courier New" pitchFamily="49" charset="0"/>
              </a:rPr>
              <a:t> class </a:t>
            </a:r>
            <a:r>
              <a:rPr kumimoji="0" lang="en-US" sz="800" b="1" i="0" u="none" strike="noStrike" kern="0" cap="none" spc="0" normalizeH="0" baseline="0" dirty="0" smtClean="0">
                <a:ln>
                  <a:noFill/>
                </a:ln>
                <a:solidFill>
                  <a:schemeClr val="tx1"/>
                </a:solidFill>
                <a:effectLst/>
                <a:uLnTx/>
                <a:uFillTx/>
                <a:latin typeface="Courier New" pitchFamily="49" charset="0"/>
                <a:ea typeface="+mn-ea"/>
                <a:cs typeface="Courier New" pitchFamily="49" charset="0"/>
              </a:rPr>
              <a:t>Turnstile…</a:t>
            </a:r>
            <a:r>
              <a:rPr lang="en-US" dirty="0" smtClean="0"/>
              <a:t>” code</a:t>
            </a:r>
            <a:r>
              <a:rPr lang="en-US" baseline="0" dirty="0" smtClean="0"/>
              <a:t> shows how the turnstile looks in the McFSM DSL (domain-specific-language).</a:t>
            </a:r>
          </a:p>
          <a:p>
            <a:r>
              <a:rPr lang="en-US" baseline="0" dirty="0" smtClean="0"/>
              <a:t>The function </a:t>
            </a:r>
            <a:r>
              <a:rPr lang="en-US" b="1" baseline="0" dirty="0" smtClean="0"/>
              <a:t>hop</a:t>
            </a:r>
            <a:r>
              <a:rPr lang="en-US" b="0" baseline="0" dirty="0" smtClean="0"/>
              <a:t> constructs the transitions and associates input- or output-events with them. </a:t>
            </a:r>
          </a:p>
          <a:p>
            <a:r>
              <a:rPr lang="en-US" b="0" baseline="0" dirty="0" smtClean="0"/>
              <a:t>In literature the result created is denoted as delta, “</a:t>
            </a:r>
            <a:r>
              <a:rPr lang="el-GR" b="0" baseline="0" dirty="0" smtClean="0"/>
              <a:t>δ : </a:t>
            </a:r>
            <a:r>
              <a:rPr lang="en-US" b="0" baseline="0" dirty="0" smtClean="0"/>
              <a:t>Q × </a:t>
            </a:r>
            <a:r>
              <a:rPr lang="el-GR" b="0" baseline="0" dirty="0" smtClean="0"/>
              <a:t>Σ → </a:t>
            </a:r>
            <a:r>
              <a:rPr lang="en-US" b="0" baseline="0" dirty="0" smtClean="0"/>
              <a:t>Q”, which does not consider output-events or the mediator XQueue.</a:t>
            </a:r>
            <a:endParaRPr lang="en-US" dirty="0" smtClean="0"/>
          </a:p>
          <a:p>
            <a:r>
              <a:rPr lang="en-US" dirty="0" smtClean="0"/>
              <a:t>FSMs can easily have millions of states. As we will see</a:t>
            </a:r>
            <a:r>
              <a:rPr lang="en-US" baseline="0" dirty="0" smtClean="0"/>
              <a:t> later, with McFSMs can even handle FSMs that have more states then universe has atoms.  (The universe has less then 10</a:t>
            </a:r>
            <a:r>
              <a:rPr lang="en-US" baseline="30000" dirty="0" smtClean="0"/>
              <a:t>100</a:t>
            </a:r>
            <a:r>
              <a:rPr lang="en-US" baseline="0" dirty="0" smtClean="0"/>
              <a:t> protons.)</a:t>
            </a:r>
          </a:p>
          <a:p>
            <a:endParaRPr lang="en-US" baseline="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0" baseline="0" noProof="0" dirty="0" smtClean="0"/>
              <a:t>As usual each edge has </a:t>
            </a:r>
            <a:r>
              <a:rPr lang="en-US" b="0" i="1" baseline="0" noProof="0" dirty="0" smtClean="0"/>
              <a:t>input</a:t>
            </a:r>
            <a:r>
              <a:rPr lang="en-US" b="0" i="0" baseline="0" noProof="0" dirty="0" smtClean="0"/>
              <a:t> events, which help to decide upon which edge to follow and like in Mealy machines each edge also has </a:t>
            </a:r>
            <a:r>
              <a:rPr lang="en-US" b="0" i="1" baseline="0" noProof="0" dirty="0" smtClean="0"/>
              <a:t>output</a:t>
            </a:r>
            <a:r>
              <a:rPr lang="en-US" b="0" i="0" baseline="0" noProof="0" dirty="0" smtClean="0"/>
              <a:t> events, which get generated when an edge is traversed.</a:t>
            </a:r>
          </a:p>
          <a:p>
            <a:endParaRPr lang="en-US" b="0" baseline="0" noProof="0" dirty="0" smtClean="0"/>
          </a:p>
          <a:p>
            <a:r>
              <a:rPr lang="en-US" b="0" baseline="0" noProof="0" dirty="0" smtClean="0"/>
              <a:t>From the perspective of a single FSM both </a:t>
            </a:r>
            <a:r>
              <a:rPr lang="en-US" b="0" i="1" baseline="0" noProof="0" dirty="0" smtClean="0">
                <a:solidFill>
                  <a:srgbClr val="FF00FF"/>
                </a:solidFill>
              </a:rPr>
              <a:t>internal</a:t>
            </a:r>
            <a:r>
              <a:rPr lang="en-US" b="0" baseline="0" noProof="0" dirty="0" smtClean="0">
                <a:solidFill>
                  <a:srgbClr val="FF00FF"/>
                </a:solidFill>
              </a:rPr>
              <a:t> </a:t>
            </a:r>
            <a:r>
              <a:rPr lang="en-US" b="0" baseline="0" noProof="0" dirty="0" smtClean="0"/>
              <a:t>and </a:t>
            </a:r>
            <a:r>
              <a:rPr lang="en-US" b="0" i="1" baseline="0" noProof="0" dirty="0" smtClean="0">
                <a:solidFill>
                  <a:srgbClr val="0000FF"/>
                </a:solidFill>
              </a:rPr>
              <a:t>external</a:t>
            </a:r>
            <a:r>
              <a:rPr lang="en-US" b="0" i="0" baseline="0" noProof="0" dirty="0" smtClean="0">
                <a:solidFill>
                  <a:srgbClr val="0000FF"/>
                </a:solidFill>
              </a:rPr>
              <a:t> </a:t>
            </a:r>
            <a:r>
              <a:rPr lang="en-US" b="0" i="0" baseline="0" noProof="0" dirty="0" smtClean="0"/>
              <a:t>events are </a:t>
            </a:r>
            <a:r>
              <a:rPr lang="en-US" b="0" i="1" baseline="0" noProof="0" dirty="0" smtClean="0"/>
              <a:t>input</a:t>
            </a:r>
            <a:r>
              <a:rPr lang="en-US" b="0" i="0" baseline="0" noProof="0" dirty="0" smtClean="0"/>
              <a:t>-events. The different colorings lets us see couplings more easily.</a:t>
            </a:r>
            <a:endParaRPr lang="en-US" b="0" baseline="0" noProof="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800" kern="0" dirty="0" smtClean="0">
                <a:solidFill>
                  <a:schemeClr val="tx1"/>
                </a:solidFill>
                <a:latin typeface="Arial" charset="0"/>
                <a:ea typeface="+mn-ea"/>
                <a:cs typeface="+mn-cs"/>
              </a:rPr>
              <a:t>FSM</a:t>
            </a:r>
            <a:r>
              <a:rPr lang="en-US" sz="800" kern="0" baseline="-25000" dirty="0" smtClean="0">
                <a:solidFill>
                  <a:schemeClr val="tx1"/>
                </a:solidFill>
                <a:latin typeface="Arial" charset="0"/>
                <a:ea typeface="+mn-ea"/>
                <a:cs typeface="+mn-cs"/>
              </a:rPr>
              <a:t>3</a:t>
            </a:r>
            <a:r>
              <a:rPr lang="en-US" sz="800" kern="0" dirty="0" smtClean="0">
                <a:solidFill>
                  <a:schemeClr val="tx1"/>
                </a:solidFill>
                <a:latin typeface="Arial" charset="0"/>
                <a:ea typeface="+mn-ea"/>
                <a:cs typeface="+mn-cs"/>
              </a:rPr>
              <a:t> the “status indicator” </a:t>
            </a:r>
            <a:r>
              <a:rPr lang="en-US" sz="800" i="1" kern="0" dirty="0" smtClean="0">
                <a:solidFill>
                  <a:schemeClr val="tx1"/>
                </a:solidFill>
                <a:latin typeface="Arial" charset="0"/>
                <a:ea typeface="+mn-ea"/>
                <a:cs typeface="+mn-cs"/>
              </a:rPr>
              <a:t>subscribes</a:t>
            </a:r>
            <a:r>
              <a:rPr lang="en-US" sz="800" kern="0" dirty="0" smtClean="0">
                <a:solidFill>
                  <a:schemeClr val="tx1"/>
                </a:solidFill>
                <a:latin typeface="Arial" charset="0"/>
                <a:ea typeface="+mn-ea"/>
                <a:cs typeface="+mn-cs"/>
              </a:rPr>
              <a:t> to the </a:t>
            </a:r>
            <a:r>
              <a:rPr lang="en-US" sz="800" i="1" kern="0" dirty="0" smtClean="0">
                <a:solidFill>
                  <a:schemeClr val="tx1"/>
                </a:solidFill>
                <a:latin typeface="Arial" charset="0"/>
                <a:ea typeface="+mn-ea"/>
                <a:cs typeface="+mn-cs"/>
              </a:rPr>
              <a:t>output</a:t>
            </a:r>
            <a:r>
              <a:rPr lang="en-US" sz="800" i="0" kern="0" dirty="0" smtClean="0">
                <a:solidFill>
                  <a:schemeClr val="tx1"/>
                </a:solidFill>
                <a:latin typeface="Arial" charset="0"/>
                <a:ea typeface="+mn-ea"/>
                <a:cs typeface="+mn-cs"/>
              </a:rPr>
              <a:t> events of the switches </a:t>
            </a:r>
            <a:r>
              <a:rPr lang="en-US" sz="800" kern="0" dirty="0" smtClean="0"/>
              <a:t>FSM</a:t>
            </a:r>
            <a:r>
              <a:rPr lang="en-US" sz="800" kern="0" baseline="-25000" dirty="0" smtClean="0"/>
              <a:t>1</a:t>
            </a:r>
            <a:r>
              <a:rPr lang="en-US" sz="800" kern="0" dirty="0" smtClean="0"/>
              <a:t>, FSM</a:t>
            </a:r>
            <a:r>
              <a:rPr lang="en-US" sz="800" kern="0" baseline="-25000" dirty="0" smtClean="0"/>
              <a:t>2</a:t>
            </a:r>
            <a:r>
              <a:rPr lang="en-US" sz="800" kern="0" dirty="0" smtClean="0"/>
              <a:t> </a:t>
            </a:r>
            <a:r>
              <a:rPr lang="en-US" sz="800" i="0" kern="0" dirty="0" smtClean="0">
                <a:solidFill>
                  <a:schemeClr val="tx1"/>
                </a:solidFill>
                <a:latin typeface="Arial" charset="0"/>
                <a:ea typeface="+mn-ea"/>
                <a:cs typeface="+mn-cs"/>
              </a:rPr>
              <a:t>and</a:t>
            </a:r>
            <a:r>
              <a:rPr lang="en-US" sz="800" kern="0" dirty="0" smtClean="0">
                <a:solidFill>
                  <a:schemeClr val="tx1"/>
                </a:solidFill>
                <a:latin typeface="Arial" charset="0"/>
                <a:ea typeface="+mn-ea"/>
                <a:cs typeface="+mn-cs"/>
              </a:rPr>
              <a:t> by</a:t>
            </a:r>
            <a:r>
              <a:rPr lang="en-US" sz="800" kern="0" baseline="0" dirty="0" smtClean="0">
                <a:solidFill>
                  <a:schemeClr val="tx1"/>
                </a:solidFill>
                <a:latin typeface="Arial" charset="0"/>
                <a:ea typeface="+mn-ea"/>
                <a:cs typeface="+mn-cs"/>
              </a:rPr>
              <a:t> doing so, makes them into what we call</a:t>
            </a:r>
            <a:r>
              <a:rPr lang="en-US" sz="1000" b="0" kern="1200" baseline="0" noProof="0" dirty="0" smtClean="0">
                <a:solidFill>
                  <a:schemeClr val="tx1"/>
                </a:solidFill>
                <a:latin typeface="Arial" charset="0"/>
                <a:ea typeface="+mn-ea"/>
                <a:cs typeface="+mn-cs"/>
              </a:rPr>
              <a:t> </a:t>
            </a:r>
            <a:r>
              <a:rPr lang="en-US" sz="1000" b="0" i="1" kern="1200" baseline="0" noProof="0" dirty="0" smtClean="0">
                <a:solidFill>
                  <a:schemeClr val="tx1"/>
                </a:solidFill>
                <a:latin typeface="Arial" charset="0"/>
                <a:ea typeface="+mn-ea"/>
                <a:cs typeface="+mn-cs"/>
              </a:rPr>
              <a:t>internal-events</a:t>
            </a:r>
            <a:r>
              <a:rPr lang="en-US" sz="1000" b="0" i="0" kern="1200" baseline="0" noProof="0" dirty="0" smtClean="0">
                <a:solidFill>
                  <a:schemeClr val="tx1"/>
                </a:solidFill>
                <a:latin typeface="Arial" charset="0"/>
                <a:ea typeface="+mn-ea"/>
                <a:cs typeface="+mn-cs"/>
              </a:rPr>
              <a:t>. </a:t>
            </a:r>
          </a:p>
          <a:p>
            <a:r>
              <a:rPr lang="en-US" sz="1000" b="0" i="0" kern="1200" baseline="0" noProof="0" dirty="0" smtClean="0">
                <a:solidFill>
                  <a:schemeClr val="tx1"/>
                </a:solidFill>
                <a:latin typeface="Arial" charset="0"/>
                <a:ea typeface="+mn-ea"/>
                <a:cs typeface="+mn-cs"/>
              </a:rPr>
              <a:t>The DSL follows here the </a:t>
            </a:r>
            <a:r>
              <a:rPr lang="en-US" sz="1000" b="0" i="1" kern="1200" baseline="0" noProof="0" dirty="0" smtClean="0">
                <a:solidFill>
                  <a:schemeClr val="tx1"/>
                </a:solidFill>
                <a:latin typeface="Arial" charset="0"/>
                <a:ea typeface="+mn-ea"/>
                <a:cs typeface="+mn-cs"/>
              </a:rPr>
              <a:t>PubSub</a:t>
            </a:r>
            <a:r>
              <a:rPr lang="en-US" sz="1000" b="0" i="0" kern="1200" baseline="0" noProof="0" dirty="0" smtClean="0">
                <a:solidFill>
                  <a:schemeClr val="tx1"/>
                </a:solidFill>
                <a:latin typeface="Arial" charset="0"/>
                <a:ea typeface="+mn-ea"/>
                <a:cs typeface="+mn-cs"/>
              </a:rPr>
              <a:t> Design Pattern, </a:t>
            </a:r>
            <a:r>
              <a:rPr lang="en-US" sz="1000" b="0" i="1" kern="1200" baseline="0" noProof="0" dirty="0" smtClean="0">
                <a:solidFill>
                  <a:schemeClr val="tx1"/>
                </a:solidFill>
                <a:latin typeface="Arial" charset="0"/>
                <a:ea typeface="+mn-ea"/>
                <a:cs typeface="+mn-cs"/>
              </a:rPr>
              <a:t>loosely coupling</a:t>
            </a:r>
            <a:r>
              <a:rPr lang="en-US" sz="1000" b="0" i="0" kern="1200" baseline="0" noProof="0" dirty="0" smtClean="0">
                <a:solidFill>
                  <a:schemeClr val="tx1"/>
                </a:solidFill>
                <a:latin typeface="Arial" charset="0"/>
                <a:ea typeface="+mn-ea"/>
                <a:cs typeface="+mn-cs"/>
              </a:rPr>
              <a:t> the subscribers to the publishers.</a:t>
            </a:r>
          </a:p>
          <a:p>
            <a:r>
              <a:rPr lang="de-DE" sz="1000" b="0" i="0" kern="1200" baseline="0" noProof="0" dirty="0" smtClean="0">
                <a:solidFill>
                  <a:schemeClr val="tx1"/>
                </a:solidFill>
                <a:latin typeface="Arial" charset="0"/>
                <a:ea typeface="+mn-ea"/>
                <a:cs typeface="+mn-cs"/>
              </a:rPr>
              <a:t>The </a:t>
            </a:r>
            <a:r>
              <a:rPr lang="de-DE" sz="1000" b="0" i="1" kern="1200" baseline="0" noProof="0" dirty="0" err="1" smtClean="0">
                <a:solidFill>
                  <a:schemeClr val="tx1"/>
                </a:solidFill>
                <a:latin typeface="Arial" charset="0"/>
                <a:ea typeface="+mn-ea"/>
                <a:cs typeface="+mn-cs"/>
              </a:rPr>
              <a:t>comma</a:t>
            </a:r>
            <a:r>
              <a:rPr lang="de-DE" sz="1000" b="0" i="0" kern="1200" baseline="0" noProof="0" dirty="0" smtClean="0">
                <a:solidFill>
                  <a:schemeClr val="tx1"/>
                </a:solidFill>
                <a:latin typeface="Arial" charset="0"/>
                <a:ea typeface="+mn-ea"/>
                <a:cs typeface="+mn-cs"/>
              </a:rPr>
              <a:t> in „f</a:t>
            </a:r>
            <a:r>
              <a:rPr lang="de-DE" sz="1000" b="0" i="0" kern="1200" baseline="-25000" noProof="0" dirty="0" smtClean="0">
                <a:solidFill>
                  <a:schemeClr val="tx1"/>
                </a:solidFill>
                <a:latin typeface="Arial" charset="0"/>
                <a:ea typeface="+mn-ea"/>
                <a:cs typeface="+mn-cs"/>
              </a:rPr>
              <a:t>0</a:t>
            </a:r>
            <a:r>
              <a:rPr lang="de-DE" sz="1000" b="0" i="0" kern="1200" baseline="0" noProof="0" dirty="0" smtClean="0">
                <a:solidFill>
                  <a:schemeClr val="tx1"/>
                </a:solidFill>
                <a:latin typeface="Arial" charset="0"/>
                <a:ea typeface="+mn-ea"/>
                <a:cs typeface="+mn-cs"/>
              </a:rPr>
              <a:t>,f</a:t>
            </a:r>
            <a:r>
              <a:rPr lang="de-DE" sz="1000" b="0" i="0" kern="1200" baseline="-25000" noProof="0" dirty="0" smtClean="0">
                <a:solidFill>
                  <a:schemeClr val="tx1"/>
                </a:solidFill>
                <a:latin typeface="Arial" charset="0"/>
                <a:ea typeface="+mn-ea"/>
                <a:cs typeface="+mn-cs"/>
              </a:rPr>
              <a:t>1</a:t>
            </a:r>
            <a:r>
              <a:rPr lang="de-DE" sz="1000" b="0" i="0" kern="1200" baseline="0" noProof="0" dirty="0" smtClean="0">
                <a:solidFill>
                  <a:schemeClr val="tx1"/>
                </a:solidFill>
                <a:latin typeface="Arial" charset="0"/>
                <a:ea typeface="+mn-ea"/>
                <a:cs typeface="+mn-cs"/>
              </a:rPr>
              <a:t>“ </a:t>
            </a:r>
            <a:r>
              <a:rPr lang="de-DE" sz="1000" b="0" i="0" kern="1200" baseline="0" noProof="0" dirty="0" err="1" smtClean="0">
                <a:solidFill>
                  <a:schemeClr val="tx1"/>
                </a:solidFill>
                <a:latin typeface="Arial" charset="0"/>
                <a:ea typeface="+mn-ea"/>
                <a:cs typeface="+mn-cs"/>
              </a:rPr>
              <a:t>means</a:t>
            </a:r>
            <a:r>
              <a:rPr lang="de-DE" sz="1000" b="0" i="0" kern="1200" baseline="0" noProof="0" dirty="0" smtClean="0">
                <a:solidFill>
                  <a:schemeClr val="tx1"/>
                </a:solidFill>
                <a:latin typeface="Arial" charset="0"/>
                <a:ea typeface="+mn-ea"/>
                <a:cs typeface="+mn-cs"/>
              </a:rPr>
              <a:t> „OR“.</a:t>
            </a:r>
            <a:endParaRPr lang="en-US" sz="800" kern="0" baseline="0" dirty="0" smtClean="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b="0" baseline="0" noProof="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b="0" baseline="0" noProof="0" dirty="0" smtClean="0"/>
          </a:p>
        </p:txBody>
      </p:sp>
      <p:sp>
        <p:nvSpPr>
          <p:cNvPr id="4" name="Foliennummernplatzhalter 3"/>
          <p:cNvSpPr>
            <a:spLocks noGrp="1"/>
          </p:cNvSpPr>
          <p:nvPr>
            <p:ph type="sldNum" sz="quarter" idx="10"/>
          </p:nvPr>
        </p:nvSpPr>
        <p:spPr/>
        <p:txBody>
          <a:bodyPr/>
          <a:lstStyle/>
          <a:p>
            <a:pPr>
              <a:defRPr/>
            </a:pPr>
            <a:r>
              <a:rPr lang="en-US" smtClean="0"/>
              <a:t>Memo </a:t>
            </a:r>
            <a:fld id="{1C4C1A90-3B38-4236-956E-B6B303841669}"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6.xml"/><Relationship Id="rId7"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3.wmf"/><Relationship Id="rId4" Type="http://schemas.openxmlformats.org/officeDocument/2006/relationships/tags" Target="../tags/tag7.xml"/><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1_Title (big bar down)">
    <p:spTree>
      <p:nvGrpSpPr>
        <p:cNvPr id="1" name=""/>
        <p:cNvGrpSpPr/>
        <p:nvPr/>
      </p:nvGrpSpPr>
      <p:grpSpPr>
        <a:xfrm>
          <a:off x="0" y="0"/>
          <a:ext cx="0" cy="0"/>
          <a:chOff x="0" y="0"/>
          <a:chExt cx="0" cy="0"/>
        </a:xfrm>
      </p:grpSpPr>
      <p:graphicFrame>
        <p:nvGraphicFramePr>
          <p:cNvPr id="10" name="Object 9" hidden="1"/>
          <p:cNvGraphicFramePr>
            <a:graphicFrameLocks/>
          </p:cNvGraphicFramePr>
          <p:nvPr>
            <p:extLst>
              <p:ext uri="{D42A27DB-BD31-4B8C-83A1-F6EECF244321}">
                <p14:modId xmlns="" xmlns:p14="http://schemas.microsoft.com/office/powerpoint/2010/main" val="3841783264"/>
              </p:ext>
            </p:extLst>
          </p:nvPr>
        </p:nvGraphicFramePr>
        <p:xfrm>
          <a:off x="0" y="0"/>
          <a:ext cx="158750" cy="158750"/>
        </p:xfrm>
        <a:graphic>
          <a:graphicData uri="http://schemas.openxmlformats.org/presentationml/2006/ole">
            <p:oleObj spid="_x0000_s214069" name="think-cell Slide" r:id="rId8" imgW="360" imgH="360" progId="">
              <p:embed/>
            </p:oleObj>
          </a:graphicData>
        </a:graphic>
      </p:graphicFrame>
      <p:sp>
        <p:nvSpPr>
          <p:cNvPr id="57350" name="Rectangle 115"/>
          <p:cNvSpPr>
            <a:spLocks noGrp="1" noChangeArrowheads="1"/>
          </p:cNvSpPr>
          <p:nvPr>
            <p:ph type="ctrTitle" hasCustomPrompt="1"/>
            <p:custDataLst>
              <p:tags r:id="rId2"/>
            </p:custDataLst>
          </p:nvPr>
        </p:nvSpPr>
        <p:spPr bwMode="gray">
          <a:xfrm>
            <a:off x="250825" y="4143600"/>
            <a:ext cx="8893175" cy="1485567"/>
          </a:xfrm>
          <a:solidFill>
            <a:srgbClr val="879BAA"/>
          </a:solidFill>
          <a:ln w="9525">
            <a:noFill/>
            <a:miter lim="800000"/>
            <a:headEnd/>
            <a:tailEnd/>
          </a:ln>
        </p:spPr>
        <p:txBody>
          <a:bodyPr vert="horz" wrap="square" lIns="270000" tIns="144000" rIns="370800" bIns="108000" numCol="1" anchor="t" anchorCtr="0" compatLnSpc="1">
            <a:prstTxWarp prst="textNoShape">
              <a:avLst/>
            </a:prstTxWarp>
            <a:noAutofit/>
          </a:bodyPr>
          <a:lstStyle>
            <a:lvl1pPr>
              <a:defRPr lang="en-US" sz="4000" noProof="0" dirty="0" smtClean="0">
                <a:solidFill>
                  <a:schemeClr val="bg1"/>
                </a:solidFill>
                <a:latin typeface="Arial" pitchFamily="34" charset="0"/>
                <a:cs typeface="Arial" pitchFamily="34" charset="0"/>
              </a:defRPr>
            </a:lvl1pPr>
          </a:lstStyle>
          <a:p>
            <a:pPr lvl="0"/>
            <a:r>
              <a:rPr lang="en-US" noProof="0" smtClean="0"/>
              <a:t>Click to add presentation title</a:t>
            </a:r>
            <a:br>
              <a:rPr lang="en-US" noProof="0" smtClean="0"/>
            </a:br>
            <a:endParaRPr lang="en-US" noProof="0" smtClean="0"/>
          </a:p>
        </p:txBody>
      </p:sp>
      <p:pic>
        <p:nvPicPr>
          <p:cNvPr id="9" name="Picture 2" descr="H:\CT KeyVisual_globe\CT earth small size.jpg"/>
          <p:cNvPicPr>
            <a:picLocks noChangeAspect="1" noChangeArrowheads="1"/>
          </p:cNvPicPr>
          <p:nvPr userDrawn="1">
            <p:custDataLst>
              <p:tags r:id="rId3"/>
            </p:custDataLst>
          </p:nvPr>
        </p:nvPicPr>
        <p:blipFill rotWithShape="1">
          <a:blip r:embed="rId9" cstate="print"/>
          <a:srcRect l="126" b="39630"/>
          <a:stretch/>
        </p:blipFill>
        <p:spPr bwMode="auto">
          <a:xfrm>
            <a:off x="0" y="-4"/>
            <a:ext cx="9144000" cy="4145433"/>
          </a:xfrm>
          <a:prstGeom prst="rect">
            <a:avLst/>
          </a:prstGeom>
          <a:noFill/>
        </p:spPr>
      </p:pic>
      <p:pic>
        <p:nvPicPr>
          <p:cNvPr id="11" name="Grafik 10" descr="SIE_Logo_Layer_Petrol_RGB_A3_76mm.wmf"/>
          <p:cNvPicPr>
            <a:picLocks noChangeAspect="1"/>
          </p:cNvPicPr>
          <p:nvPr userDrawn="1">
            <p:custDataLst>
              <p:tags r:id="rId4"/>
            </p:custDataLst>
          </p:nvPr>
        </p:nvPicPr>
        <p:blipFill>
          <a:blip r:embed="rId10" cstate="print"/>
          <a:stretch>
            <a:fillRect/>
          </a:stretch>
        </p:blipFill>
        <p:spPr>
          <a:xfrm>
            <a:off x="539750" y="-4"/>
            <a:ext cx="1728000" cy="967833"/>
          </a:xfrm>
          <a:prstGeom prst="rect">
            <a:avLst/>
          </a:prstGeom>
        </p:spPr>
      </p:pic>
      <p:sp>
        <p:nvSpPr>
          <p:cNvPr id="57351" name="Rectangle 116"/>
          <p:cNvSpPr>
            <a:spLocks noGrp="1" noChangeArrowheads="1"/>
          </p:cNvSpPr>
          <p:nvPr>
            <p:ph type="subTitle" idx="1" hasCustomPrompt="1"/>
            <p:custDataLst>
              <p:tags r:id="rId5"/>
            </p:custDataLst>
          </p:nvPr>
        </p:nvSpPr>
        <p:spPr bwMode="gray">
          <a:xfrm>
            <a:off x="250825" y="3752347"/>
            <a:ext cx="8893175" cy="393082"/>
          </a:xfrm>
          <a:prstGeom prst="rect">
            <a:avLst/>
          </a:prstGeom>
          <a:solidFill>
            <a:srgbClr val="233746">
              <a:alpha val="65098"/>
            </a:srgbClr>
          </a:solidFill>
          <a:ln w="9525">
            <a:noFill/>
            <a:miter lim="800000"/>
            <a:headEnd/>
            <a:tailEnd/>
          </a:ln>
        </p:spPr>
        <p:txBody>
          <a:bodyPr vert="horz" wrap="square" lIns="270000" tIns="18000" rIns="0" bIns="36000" numCol="1" anchor="b" anchorCtr="0" compatLnSpc="1">
            <a:prstTxWarp prst="textNoShape">
              <a:avLst/>
            </a:prstTxWarp>
            <a:noAutofit/>
          </a:bodyPr>
          <a:lstStyle>
            <a:lvl1pPr algn="l" rtl="0" fontAlgn="base">
              <a:lnSpc>
                <a:spcPct val="110000"/>
              </a:lnSpc>
              <a:spcBef>
                <a:spcPct val="0"/>
              </a:spcBef>
              <a:spcAft>
                <a:spcPct val="0"/>
              </a:spcAft>
              <a:buFont typeface="Wingdings" pitchFamily="2" charset="2"/>
              <a:tabLst/>
              <a:defRPr lang="en-US" sz="2000" baseline="0" noProof="0" dirty="0" smtClean="0">
                <a:solidFill>
                  <a:schemeClr val="bg1"/>
                </a:solidFill>
                <a:latin typeface="Arial" pitchFamily="34" charset="0"/>
                <a:ea typeface="+mn-ea"/>
                <a:cs typeface="Arial" pitchFamily="34" charset="0"/>
              </a:defRPr>
            </a:lvl1pPr>
          </a:lstStyle>
          <a:p>
            <a:r>
              <a:rPr lang="en-US" noProof="0" dirty="0" smtClean="0"/>
              <a:t>Click to add presentation subtitle</a:t>
            </a:r>
          </a:p>
        </p:txBody>
      </p:sp>
      <p:sp>
        <p:nvSpPr>
          <p:cNvPr id="13" name="Rectangle 168"/>
          <p:cNvSpPr>
            <a:spLocks noChangeArrowheads="1"/>
          </p:cNvSpPr>
          <p:nvPr userDrawn="1">
            <p:custDataLst>
              <p:tags r:id="rId6"/>
            </p:custDataLst>
          </p:nvPr>
        </p:nvSpPr>
        <p:spPr bwMode="auto">
          <a:xfrm>
            <a:off x="4716463" y="6588225"/>
            <a:ext cx="4032250" cy="153888"/>
          </a:xfrm>
          <a:prstGeom prst="rect">
            <a:avLst/>
          </a:prstGeom>
          <a:noFill/>
          <a:ln w="9525">
            <a:noFill/>
            <a:miter lim="800000"/>
            <a:headEnd/>
            <a:tailEnd/>
          </a:ln>
          <a:effectLst/>
        </p:spPr>
        <p:txBody>
          <a:bodyPr lIns="0" tIns="0" rIns="0" bIns="0" anchor="b">
            <a:spAutoFit/>
          </a:bodyPr>
          <a:lstStyle/>
          <a:p>
            <a:pPr algn="r">
              <a:lnSpc>
                <a:spcPct val="100000"/>
              </a:lnSpc>
              <a:defRPr/>
            </a:pPr>
            <a:r>
              <a:rPr lang="en-US" sz="1000" b="1" noProof="0" dirty="0" smtClean="0">
                <a:solidFill>
                  <a:schemeClr val="accent1"/>
                </a:solidFill>
              </a:rPr>
              <a:t>Restricted </a:t>
            </a:r>
            <a:r>
              <a:rPr lang="en-US" sz="1000" b="1" noProof="0" dirty="0">
                <a:solidFill>
                  <a:schemeClr val="accent1"/>
                </a:solidFill>
              </a:rPr>
              <a:t>© Siemens AG </a:t>
            </a:r>
            <a:r>
              <a:rPr lang="en-US" sz="1000" b="1" noProof="0" dirty="0" smtClean="0">
                <a:solidFill>
                  <a:schemeClr val="accent1"/>
                </a:solidFill>
              </a:rPr>
              <a:t>2016</a:t>
            </a:r>
            <a:endParaRPr lang="en-US" sz="1000" b="1" noProof="0" dirty="0">
              <a:solidFill>
                <a:schemeClr val="accent1"/>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7769B2-4F97-4F01-91A1-2562C90FEB8B}" type="datetimeFigureOut">
              <a:rPr lang="en-US" smtClean="0"/>
              <a:pPr/>
              <a:t>7/6/2017</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A7769B2-4F97-4F01-91A1-2562C90FEB8B}"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A7769B2-4F97-4F01-91A1-2562C90FEB8B}"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5A7769B2-4F97-4F01-91A1-2562C90FEB8B}"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5A7769B2-4F97-4F01-91A1-2562C90FEB8B}"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2CB2B609-A731-43F1-8B31-A5F5A39E6C97}"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CB2B609-A731-43F1-8B31-A5F5A39E6C97}"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CB2B609-A731-43F1-8B31-A5F5A39E6C97}"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2CB2B609-A731-43F1-8B31-A5F5A39E6C97}"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2CB2B609-A731-43F1-8B31-A5F5A39E6C97}" type="datetimeFigureOut">
              <a:rPr lang="en-US" smtClean="0"/>
              <a:pPr/>
              <a:t>7/6/2017</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to add core message of slide</a:t>
            </a:r>
            <a:endParaRPr lang="en-US" noProof="0" dirty="0"/>
          </a:p>
        </p:txBody>
      </p:sp>
      <p:sp>
        <p:nvSpPr>
          <p:cNvPr id="4" name="Textplatzhalter 3"/>
          <p:cNvSpPr>
            <a:spLocks noGrp="1"/>
          </p:cNvSpPr>
          <p:nvPr>
            <p:ph type="body" sz="quarter" idx="11" hasCustomPrompt="1"/>
          </p:nvPr>
        </p:nvSpPr>
        <p:spPr>
          <a:xfrm>
            <a:off x="541338" y="1412875"/>
            <a:ext cx="8207375" cy="215444"/>
          </a:xfrm>
        </p:spPr>
        <p:txBody>
          <a:bodyPr>
            <a:noAutofit/>
          </a:bodyPr>
          <a:lstStyle/>
          <a:p>
            <a:pPr lvl="0"/>
            <a:r>
              <a:rPr lang="en-US" noProof="0" dirty="0" smtClean="0"/>
              <a:t>Title (description of slide content), Arial 14 </a:t>
            </a:r>
            <a:r>
              <a:rPr lang="en-US" noProof="0" dirty="0" err="1" smtClean="0"/>
              <a:t>pt</a:t>
            </a:r>
            <a:r>
              <a:rPr lang="en-US" noProof="0" dirty="0" smtClean="0"/>
              <a:t>, maximum of 1 line</a:t>
            </a:r>
          </a:p>
        </p:txBody>
      </p:sp>
    </p:spTree>
    <p:extLst>
      <p:ext uri="{BB962C8B-B14F-4D97-AF65-F5344CB8AC3E}">
        <p14:creationId xmlns="" xmlns:p14="http://schemas.microsoft.com/office/powerpoint/2010/main" val="9880502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2CB2B609-A731-43F1-8B31-A5F5A39E6C97}" type="datetimeFigureOut">
              <a:rPr lang="en-US" smtClean="0"/>
              <a:pPr/>
              <a:t>7/6/2017</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B2B609-A731-43F1-8B31-A5F5A39E6C97}" type="datetimeFigureOut">
              <a:rPr lang="en-US" smtClean="0"/>
              <a:pPr/>
              <a:t>7/6/2017</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CB2B609-A731-43F1-8B31-A5F5A39E6C97}"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CB2B609-A731-43F1-8B31-A5F5A39E6C97}"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CB2B609-A731-43F1-8B31-A5F5A39E6C97}"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CB2B609-A731-43F1-8B31-A5F5A39E6C97}"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4C20B7B-DF2C-4AA2-9494-77C94F7A68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5A7769B2-4F97-4F01-91A1-2562C90FEB8B}" type="datetimeFigureOut">
              <a:rPr lang="en-US" smtClean="0"/>
              <a:pPr/>
              <a:t>7/6/2017</a:t>
            </a:fld>
            <a:endParaRPr lang="en-US"/>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A0AC524B-8464-4F0A-BE1D-834807534657}"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5A7769B2-4F97-4F01-91A1-2562C90FEB8B}"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5A7769B2-4F97-4F01-91A1-2562C90FEB8B}"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A7769B2-4F97-4F01-91A1-2562C90FEB8B}" type="datetimeFigureOut">
              <a:rPr lang="en-US" smtClean="0"/>
              <a:pPr/>
              <a:t>7/6/2017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5A7769B2-4F97-4F01-91A1-2562C90FEB8B}" type="datetimeFigureOut">
              <a:rPr lang="en-US" smtClean="0"/>
              <a:pPr/>
              <a:t>7/6/2017</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5A7769B2-4F97-4F01-91A1-2562C90FEB8B}" type="datetimeFigureOut">
              <a:rPr lang="en-US" smtClean="0"/>
              <a:pPr/>
              <a:t>7/6/2017</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5A7769B2-4F97-4F01-91A1-2562C90FEB8B}" type="datetimeFigureOut">
              <a:rPr lang="en-US" smtClean="0"/>
              <a:pPr/>
              <a:t>7/6/2017</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A0AC524B-8464-4F0A-BE1D-834807534657}"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1268413"/>
          </a:xfrm>
          <a:prstGeom prst="rect">
            <a:avLst/>
          </a:prstGeom>
          <a:solidFill>
            <a:srgbClr val="ADBECB"/>
          </a:solidFill>
          <a:ln w="9525">
            <a:noFill/>
            <a:miter lim="800000"/>
            <a:headEnd/>
            <a:tailEnd/>
          </a:ln>
          <a:effectLst/>
        </p:spPr>
        <p:txBody>
          <a:bodyPr wrap="none" anchor="ctr"/>
          <a:lstStyle/>
          <a:p>
            <a:pPr>
              <a:defRPr/>
            </a:pPr>
            <a:endParaRPr lang="en-US" noProof="0"/>
          </a:p>
        </p:txBody>
      </p:sp>
      <p:sp>
        <p:nvSpPr>
          <p:cNvPr id="43011" name="Rectangle 115"/>
          <p:cNvSpPr>
            <a:spLocks noGrp="1" noChangeArrowheads="1"/>
          </p:cNvSpPr>
          <p:nvPr>
            <p:ph type="title"/>
          </p:nvPr>
        </p:nvSpPr>
        <p:spPr bwMode="auto">
          <a:xfrm>
            <a:off x="0" y="0"/>
            <a:ext cx="9144000" cy="126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40000" tIns="396000" rIns="2124000" bIns="234000" numCol="1" anchor="b" anchorCtr="0" compatLnSpc="1">
            <a:prstTxWarp prst="textNoShape">
              <a:avLst/>
            </a:prstTxWarp>
          </a:bodyPr>
          <a:lstStyle/>
          <a:p>
            <a:pPr lvl="0"/>
            <a:r>
              <a:rPr lang="en-US" noProof="0" dirty="0" smtClean="0"/>
              <a:t>Click to add core message of slide</a:t>
            </a:r>
          </a:p>
        </p:txBody>
      </p:sp>
      <p:sp>
        <p:nvSpPr>
          <p:cNvPr id="17" name="Rectangle 168"/>
          <p:cNvSpPr>
            <a:spLocks noChangeArrowheads="1"/>
          </p:cNvSpPr>
          <p:nvPr>
            <p:custDataLst>
              <p:tags r:id="rId5"/>
            </p:custDataLst>
          </p:nvPr>
        </p:nvSpPr>
        <p:spPr bwMode="auto">
          <a:xfrm>
            <a:off x="4716463" y="6588225"/>
            <a:ext cx="4032250" cy="153888"/>
          </a:xfrm>
          <a:prstGeom prst="rect">
            <a:avLst/>
          </a:prstGeom>
          <a:noFill/>
          <a:ln w="9525">
            <a:noFill/>
            <a:miter lim="800000"/>
            <a:headEnd/>
            <a:tailEnd/>
          </a:ln>
          <a:effectLst/>
        </p:spPr>
        <p:txBody>
          <a:bodyPr lIns="0" tIns="0" rIns="0" bIns="0" anchor="b">
            <a:spAutoFit/>
          </a:bodyPr>
          <a:lstStyle/>
          <a:p>
            <a:pPr algn="r">
              <a:lnSpc>
                <a:spcPct val="100000"/>
              </a:lnSpc>
              <a:defRPr/>
            </a:pPr>
            <a:r>
              <a:rPr lang="en-US" sz="1000" b="1" noProof="0" dirty="0" smtClean="0">
                <a:solidFill>
                  <a:schemeClr val="accent1"/>
                </a:solidFill>
              </a:rPr>
              <a:t>© </a:t>
            </a:r>
            <a:r>
              <a:rPr lang="en-US" sz="1000" b="1" noProof="0" dirty="0">
                <a:solidFill>
                  <a:schemeClr val="accent1"/>
                </a:solidFill>
              </a:rPr>
              <a:t>Siemens </a:t>
            </a:r>
            <a:r>
              <a:rPr lang="en-US" sz="1000" b="1" noProof="0">
                <a:solidFill>
                  <a:schemeClr val="accent1"/>
                </a:solidFill>
              </a:rPr>
              <a:t>AG </a:t>
            </a:r>
            <a:r>
              <a:rPr lang="en-US" sz="1000" b="1" noProof="0" smtClean="0">
                <a:solidFill>
                  <a:schemeClr val="accent1"/>
                </a:solidFill>
              </a:rPr>
              <a:t>2017 </a:t>
            </a:r>
            <a:endParaRPr lang="en-US" sz="1000" b="1" noProof="0" dirty="0">
              <a:solidFill>
                <a:schemeClr val="accent1"/>
              </a:solidFill>
            </a:endParaRPr>
          </a:p>
        </p:txBody>
      </p:sp>
      <p:sp>
        <p:nvSpPr>
          <p:cNvPr id="15" name="Foliennummernplatzhalter 5"/>
          <p:cNvSpPr>
            <a:spLocks/>
          </p:cNvSpPr>
          <p:nvPr>
            <p:custDataLst>
              <p:tags r:id="rId6"/>
            </p:custDataLst>
          </p:nvPr>
        </p:nvSpPr>
        <p:spPr bwMode="auto">
          <a:xfrm>
            <a:off x="539750" y="6588225"/>
            <a:ext cx="589905" cy="153888"/>
          </a:xfrm>
          <a:prstGeom prst="rect">
            <a:avLst/>
          </a:prstGeom>
          <a:noFill/>
          <a:ln w="9525">
            <a:noFill/>
            <a:miter lim="800000"/>
            <a:headEnd/>
            <a:tailEnd/>
          </a:ln>
        </p:spPr>
        <p:txBody>
          <a:bodyPr wrap="none" lIns="0" tIns="0" rIns="0" bIns="0" anchor="b">
            <a:spAutoFit/>
          </a:bodyPr>
          <a:lstStyle/>
          <a:p>
            <a:pPr algn="l">
              <a:lnSpc>
                <a:spcPct val="100000"/>
              </a:lnSpc>
              <a:defRPr/>
            </a:pPr>
            <a:r>
              <a:rPr lang="en-US" sz="1000" noProof="0">
                <a:cs typeface="Arial" charset="0"/>
              </a:rPr>
              <a:t>Page </a:t>
            </a:r>
            <a:fld id="{AE79CDE3-FC93-47D0-A7E3-87AE4E7DF382}" type="slidenum">
              <a:rPr lang="en-US" sz="1000" noProof="0">
                <a:cs typeface="Arial" charset="0"/>
              </a:rPr>
              <a:pPr algn="l">
                <a:lnSpc>
                  <a:spcPct val="100000"/>
                </a:lnSpc>
                <a:defRPr/>
              </a:pPr>
              <a:t>‹Nr.›</a:t>
            </a:fld>
            <a:endParaRPr lang="en-US" sz="1000" noProof="0">
              <a:cs typeface="Arial" charset="0"/>
            </a:endParaRPr>
          </a:p>
        </p:txBody>
      </p:sp>
      <p:sp>
        <p:nvSpPr>
          <p:cNvPr id="16" name="Rectangle 167"/>
          <p:cNvSpPr>
            <a:spLocks noChangeArrowheads="1"/>
          </p:cNvSpPr>
          <p:nvPr>
            <p:custDataLst>
              <p:tags r:id="rId7"/>
            </p:custDataLst>
          </p:nvPr>
        </p:nvSpPr>
        <p:spPr bwMode="auto">
          <a:xfrm>
            <a:off x="1474788" y="6588225"/>
            <a:ext cx="1081087" cy="153888"/>
          </a:xfrm>
          <a:prstGeom prst="rect">
            <a:avLst/>
          </a:prstGeom>
          <a:noFill/>
          <a:ln w="9525">
            <a:noFill/>
            <a:miter lim="800000"/>
            <a:headEnd/>
            <a:tailEnd/>
          </a:ln>
          <a:effectLst/>
        </p:spPr>
        <p:txBody>
          <a:bodyPr lIns="0" tIns="0" rIns="0" bIns="0" anchor="b">
            <a:spAutoFit/>
          </a:bodyPr>
          <a:lstStyle/>
          <a:p>
            <a:pPr algn="l">
              <a:lnSpc>
                <a:spcPct val="100000"/>
              </a:lnSpc>
              <a:defRPr/>
            </a:pPr>
            <a:r>
              <a:rPr lang="en-US" sz="1000" noProof="0" smtClean="0">
                <a:cs typeface="Arial" charset="0"/>
              </a:rPr>
              <a:t>2017-05</a:t>
            </a:r>
            <a:endParaRPr lang="en-US" sz="1000" noProof="0" dirty="0">
              <a:cs typeface="Arial" charset="0"/>
            </a:endParaRPr>
          </a:p>
        </p:txBody>
      </p:sp>
      <p:sp>
        <p:nvSpPr>
          <p:cNvPr id="2" name="Rectangle 167"/>
          <p:cNvSpPr>
            <a:spLocks noChangeArrowheads="1"/>
          </p:cNvSpPr>
          <p:nvPr/>
        </p:nvSpPr>
        <p:spPr bwMode="auto">
          <a:xfrm>
            <a:off x="2987292" y="6588225"/>
            <a:ext cx="2082983" cy="153888"/>
          </a:xfrm>
          <a:prstGeom prst="rect">
            <a:avLst/>
          </a:prstGeom>
          <a:noFill/>
          <a:ln w="9525">
            <a:noFill/>
            <a:miter lim="800000"/>
            <a:headEnd/>
            <a:tailEnd/>
          </a:ln>
          <a:effectLst/>
        </p:spPr>
        <p:txBody>
          <a:bodyPr wrap="square" lIns="0" tIns="0" rIns="0" bIns="0" anchor="b">
            <a:spAutoFit/>
          </a:bodyPr>
          <a:lstStyle/>
          <a:p>
            <a:pPr algn="l">
              <a:lnSpc>
                <a:spcPct val="100000"/>
              </a:lnSpc>
              <a:defRPr/>
            </a:pPr>
            <a:r>
              <a:rPr lang="en-US" sz="1000" baseline="0" noProof="0" dirty="0" smtClean="0">
                <a:cs typeface="Arial" charset="0"/>
              </a:rPr>
              <a:t>Florian.Murr@siemens.com</a:t>
            </a:r>
            <a:endParaRPr lang="en-US" sz="1000" noProof="0" dirty="0">
              <a:cs typeface="Arial" charset="0"/>
            </a:endParaRPr>
          </a:p>
        </p:txBody>
      </p:sp>
      <p:sp>
        <p:nvSpPr>
          <p:cNvPr id="3" name="Textplatzhalter 2"/>
          <p:cNvSpPr>
            <a:spLocks noGrp="1"/>
          </p:cNvSpPr>
          <p:nvPr>
            <p:ph type="body" idx="1"/>
          </p:nvPr>
        </p:nvSpPr>
        <p:spPr>
          <a:xfrm>
            <a:off x="541338" y="1414800"/>
            <a:ext cx="8207375" cy="2554545"/>
          </a:xfrm>
          <a:prstGeom prst="rect">
            <a:avLst/>
          </a:prstGeom>
        </p:spPr>
        <p:txBody>
          <a:bodyPr vert="horz" wrap="square" lIns="0" tIns="0" rIns="0" bIns="0" rtlCol="0">
            <a:spAutoFit/>
          </a:bodyPr>
          <a:lstStyle/>
          <a:p>
            <a:r>
              <a:rPr lang="de-DE" dirty="0" smtClean="0"/>
              <a:t>1. Ebene</a:t>
            </a:r>
          </a:p>
          <a:p>
            <a:pPr lvl="1"/>
            <a:r>
              <a:rPr lang="de-DE" dirty="0" smtClean="0"/>
              <a:t>2. Ebene</a:t>
            </a:r>
          </a:p>
          <a:p>
            <a:pPr lvl="2"/>
            <a:r>
              <a:rPr lang="de-DE" dirty="0" smtClean="0"/>
              <a:t>3. Ebene</a:t>
            </a:r>
          </a:p>
          <a:p>
            <a:pPr lvl="3"/>
            <a:r>
              <a:rPr lang="de-DE" dirty="0" smtClean="0"/>
              <a:t>4. Ebene</a:t>
            </a:r>
          </a:p>
          <a:p>
            <a:pPr lvl="4"/>
            <a:r>
              <a:rPr lang="de-DE" dirty="0" smtClean="0"/>
              <a:t>5. Ebene</a:t>
            </a:r>
          </a:p>
          <a:p>
            <a:pPr lvl="5"/>
            <a:r>
              <a:rPr lang="de-DE" dirty="0" smtClean="0"/>
              <a:t>6. Ebene</a:t>
            </a:r>
          </a:p>
          <a:p>
            <a:pPr lvl="6"/>
            <a:r>
              <a:rPr lang="de-DE" dirty="0" smtClean="0"/>
              <a:t>7. Ebene</a:t>
            </a:r>
          </a:p>
          <a:p>
            <a:pPr lvl="7"/>
            <a:r>
              <a:rPr lang="de-DE" dirty="0" smtClean="0"/>
              <a:t>8. Ebene</a:t>
            </a:r>
          </a:p>
          <a:p>
            <a:pPr lvl="8"/>
            <a:r>
              <a:rPr lang="de-DE" dirty="0" smtClean="0"/>
              <a:t>9. Ebene</a:t>
            </a:r>
          </a:p>
        </p:txBody>
      </p:sp>
      <p:sp>
        <p:nvSpPr>
          <p:cNvPr id="10" name="Textfeld 9"/>
          <p:cNvSpPr txBox="1"/>
          <p:nvPr userDrawn="1"/>
        </p:nvSpPr>
        <p:spPr>
          <a:xfrm>
            <a:off x="7663529" y="265827"/>
            <a:ext cx="1101013"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600" kern="1200" dirty="0" smtClean="0">
                <a:solidFill>
                  <a:srgbClr val="009999"/>
                </a:solidFill>
                <a:latin typeface="Siemens Logo" pitchFamily="2" charset="0"/>
                <a:ea typeface="ＭＳ Ｐゴシック" pitchFamily="34" charset="-128"/>
                <a:cs typeface="+mn-cs"/>
              </a:rPr>
              <a:t>s</a:t>
            </a:r>
            <a:endParaRPr lang="en-US" sz="1600" kern="1200" dirty="0" smtClean="0">
              <a:solidFill>
                <a:srgbClr val="009999"/>
              </a:solidFill>
              <a:latin typeface="Siemens Logo" pitchFamily="2"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711" r:id="rId3"/>
  </p:sldLayoutIdLst>
  <p:timing>
    <p:tnLst>
      <p:par>
        <p:cT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ＭＳ Ｐゴシック" pitchFamily="34" charset="-128"/>
        </a:defRPr>
      </a:lvl2pPr>
      <a:lvl3pPr algn="l" rtl="0" eaLnBrk="1" fontAlgn="base" hangingPunct="1">
        <a:spcBef>
          <a:spcPct val="0"/>
        </a:spcBef>
        <a:spcAft>
          <a:spcPct val="0"/>
        </a:spcAft>
        <a:defRPr sz="2000" b="1">
          <a:solidFill>
            <a:schemeClr val="tx1"/>
          </a:solidFill>
          <a:latin typeface="Arial" charset="0"/>
          <a:ea typeface="ＭＳ Ｐゴシック" pitchFamily="34" charset="-128"/>
        </a:defRPr>
      </a:lvl3pPr>
      <a:lvl4pPr algn="l" rtl="0" eaLnBrk="1" fontAlgn="base" hangingPunct="1">
        <a:spcBef>
          <a:spcPct val="0"/>
        </a:spcBef>
        <a:spcAft>
          <a:spcPct val="0"/>
        </a:spcAft>
        <a:defRPr sz="2000" b="1">
          <a:solidFill>
            <a:schemeClr val="tx1"/>
          </a:solidFill>
          <a:latin typeface="Arial" charset="0"/>
          <a:ea typeface="ＭＳ Ｐゴシック" pitchFamily="34" charset="-128"/>
        </a:defRPr>
      </a:lvl4pPr>
      <a:lvl5pPr algn="l" rtl="0" eaLnBrk="1" fontAlgn="base" hangingPunct="1">
        <a:spcBef>
          <a:spcPct val="0"/>
        </a:spcBef>
        <a:spcAft>
          <a:spcPct val="0"/>
        </a:spcAft>
        <a:defRPr sz="2000" b="1">
          <a:solidFill>
            <a:schemeClr val="tx1"/>
          </a:solidFill>
          <a:latin typeface="Arial" charset="0"/>
          <a:ea typeface="ＭＳ Ｐゴシック" pitchFamily="34" charset="-128"/>
        </a:defRPr>
      </a:lvl5pPr>
      <a:lvl6pPr marL="457200" algn="l" rtl="0" eaLnBrk="1" fontAlgn="base" hangingPunct="1">
        <a:spcBef>
          <a:spcPct val="0"/>
        </a:spcBef>
        <a:spcAft>
          <a:spcPct val="0"/>
        </a:spcAft>
        <a:defRPr sz="2000" b="1">
          <a:solidFill>
            <a:schemeClr val="tx1"/>
          </a:solidFill>
          <a:latin typeface="Arial" charset="0"/>
          <a:ea typeface="ＭＳ Ｐゴシック" pitchFamily="34" charset="-128"/>
        </a:defRPr>
      </a:lvl6pPr>
      <a:lvl7pPr marL="914400" algn="l" rtl="0" eaLnBrk="1" fontAlgn="base" hangingPunct="1">
        <a:spcBef>
          <a:spcPct val="0"/>
        </a:spcBef>
        <a:spcAft>
          <a:spcPct val="0"/>
        </a:spcAft>
        <a:defRPr sz="2000" b="1">
          <a:solidFill>
            <a:schemeClr val="tx1"/>
          </a:solidFill>
          <a:latin typeface="Arial" charset="0"/>
          <a:ea typeface="ＭＳ Ｐゴシック" pitchFamily="34" charset="-128"/>
        </a:defRPr>
      </a:lvl7pPr>
      <a:lvl8pPr marL="1371600" algn="l" rtl="0" eaLnBrk="1" fontAlgn="base" hangingPunct="1">
        <a:spcBef>
          <a:spcPct val="0"/>
        </a:spcBef>
        <a:spcAft>
          <a:spcPct val="0"/>
        </a:spcAft>
        <a:defRPr sz="2000" b="1">
          <a:solidFill>
            <a:schemeClr val="tx1"/>
          </a:solidFill>
          <a:latin typeface="Arial" charset="0"/>
          <a:ea typeface="ＭＳ Ｐゴシック" pitchFamily="34" charset="-128"/>
        </a:defRPr>
      </a:lvl8pPr>
      <a:lvl9pPr marL="1828800" algn="l" rtl="0" eaLnBrk="1" fontAlgn="base" hangingPunct="1">
        <a:spcBef>
          <a:spcPct val="0"/>
        </a:spcBef>
        <a:spcAft>
          <a:spcPct val="0"/>
        </a:spcAft>
        <a:defRPr sz="2000" b="1">
          <a:solidFill>
            <a:schemeClr val="tx1"/>
          </a:solidFill>
          <a:latin typeface="Arial" charset="0"/>
          <a:ea typeface="ＭＳ Ｐゴシック" pitchFamily="34" charset="-128"/>
        </a:defRPr>
      </a:lvl9pPr>
    </p:titleStyle>
    <p:bodyStyle>
      <a:lvl1pPr marL="0" marR="0" indent="0" algn="l" defTabSz="914400" rtl="0" eaLnBrk="1" fontAlgn="base" latinLnBrk="0" hangingPunct="1">
        <a:lnSpc>
          <a:spcPct val="100000"/>
        </a:lnSpc>
        <a:spcBef>
          <a:spcPts val="600"/>
        </a:spcBef>
        <a:spcAft>
          <a:spcPct val="0"/>
        </a:spcAft>
        <a:buClrTx/>
        <a:buSzTx/>
        <a:buFont typeface="Wingdings" pitchFamily="2" charset="2"/>
        <a:buNone/>
        <a:tabLst/>
        <a:defRPr lang="en-US" sz="1400" baseline="0" dirty="0" smtClean="0">
          <a:solidFill>
            <a:schemeClr val="tx1"/>
          </a:solidFill>
          <a:latin typeface="+mn-lt"/>
          <a:ea typeface="+mn-ea"/>
          <a:cs typeface="+mn-cs"/>
        </a:defRPr>
      </a:lvl1pPr>
      <a:lvl2pPr marL="176400" indent="-176400" algn="l" rtl="0" eaLnBrk="1" fontAlgn="base" hangingPunct="1">
        <a:lnSpc>
          <a:spcPct val="100000"/>
        </a:lnSpc>
        <a:spcBef>
          <a:spcPts val="600"/>
        </a:spcBef>
        <a:spcAft>
          <a:spcPct val="0"/>
        </a:spcAft>
        <a:buClr>
          <a:srgbClr val="879BAA"/>
        </a:buClr>
        <a:buFont typeface="Arial" pitchFamily="34" charset="0"/>
        <a:buChar char="•"/>
        <a:defRPr sz="1400">
          <a:solidFill>
            <a:schemeClr val="tx1"/>
          </a:solidFill>
          <a:latin typeface="+mn-lt"/>
          <a:ea typeface="+mn-ea"/>
        </a:defRPr>
      </a:lvl2pPr>
      <a:lvl3pPr marL="3564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3pPr>
      <a:lvl4pPr marL="5328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4pPr>
      <a:lvl5pPr marL="7128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5pPr>
      <a:lvl6pPr marL="8892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6pPr>
      <a:lvl7pPr marL="10656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7pPr>
      <a:lvl8pPr marL="12456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8pPr>
      <a:lvl9pPr marL="14220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69B2-4F97-4F01-91A1-2562C90FEB8B}" type="datetimeFigureOut">
              <a:rPr lang="en-US" smtClean="0"/>
              <a:pPr/>
              <a:t>7/6/2017</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C524B-8464-4F0A-BE1D-834807534657}"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2B609-A731-43F1-8B31-A5F5A39E6C97}" type="datetimeFigureOut">
              <a:rPr lang="en-US" smtClean="0"/>
              <a:pPr/>
              <a:t>7/6/2017</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20B7B-DF2C-4AA2-9494-77C94F7A68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mailto:florian.murr@siemen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268413"/>
          </a:xfrm>
        </p:spPr>
        <p:txBody>
          <a:bodyPr/>
          <a:lstStyle/>
          <a:p>
            <a:endParaRPr lang="de-DE" sz="2400" dirty="0"/>
          </a:p>
        </p:txBody>
      </p:sp>
      <p:sp>
        <p:nvSpPr>
          <p:cNvPr id="3" name="Textplatzhalter 2"/>
          <p:cNvSpPr>
            <a:spLocks noGrp="1"/>
          </p:cNvSpPr>
          <p:nvPr>
            <p:ph type="body" sz="quarter" idx="11"/>
          </p:nvPr>
        </p:nvSpPr>
        <p:spPr/>
        <p:txBody>
          <a:bodyPr/>
          <a:lstStyle/>
          <a:p>
            <a:endParaRPr lang="de-DE" sz="1600" b="1" dirty="0"/>
          </a:p>
        </p:txBody>
      </p:sp>
      <p:sp>
        <p:nvSpPr>
          <p:cNvPr id="6" name="Textfeld 5"/>
          <p:cNvSpPr txBox="1"/>
          <p:nvPr/>
        </p:nvSpPr>
        <p:spPr>
          <a:xfrm>
            <a:off x="417600" y="2412000"/>
            <a:ext cx="8445600" cy="954107"/>
          </a:xfrm>
          <a:prstGeom prst="rect">
            <a:avLst/>
          </a:prstGeom>
        </p:spPr>
        <p:txBody>
          <a:bodyPr wrap="square" rtlCol="0">
            <a:spAutoFit/>
          </a:bodyPr>
          <a:lstStyle/>
          <a:p>
            <a:pPr>
              <a:lnSpc>
                <a:spcPct val="100000"/>
              </a:lnSpc>
            </a:pPr>
            <a:r>
              <a:rPr lang="en-US" sz="2800" b="1" dirty="0" smtClean="0">
                <a:latin typeface="+mj-lt"/>
              </a:rPr>
              <a:t>McFSM – </a:t>
            </a:r>
            <a:r>
              <a:rPr lang="en-US" sz="2800" b="1" dirty="0" smtClean="0">
                <a:latin typeface="+mj-lt"/>
              </a:rPr>
              <a:t>A vast extension to Finite State Machines</a:t>
            </a:r>
            <a:endParaRPr kumimoji="0" lang="en-US" sz="28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McFSM</a:t>
            </a:r>
            <a:r>
              <a:rPr lang="de-DE" dirty="0" smtClean="0"/>
              <a:t> = Multiple coupled Finite State Machines</a:t>
            </a:r>
            <a:endParaRPr lang="en-US" dirty="0"/>
          </a:p>
        </p:txBody>
      </p:sp>
      <p:sp>
        <p:nvSpPr>
          <p:cNvPr id="3" name="Textplatzhalter 2"/>
          <p:cNvSpPr>
            <a:spLocks noGrp="1"/>
          </p:cNvSpPr>
          <p:nvPr>
            <p:ph type="body" sz="quarter" idx="11"/>
          </p:nvPr>
        </p:nvSpPr>
        <p:spPr/>
        <p:txBody>
          <a:bodyPr/>
          <a:lstStyle/>
          <a:p>
            <a:pPr marL="342900" indent="-342900">
              <a:spcAft>
                <a:spcPts val="600"/>
              </a:spcAft>
            </a:pPr>
            <a:r>
              <a:rPr lang="en-US" dirty="0" smtClean="0"/>
              <a:t>If we view </a:t>
            </a:r>
            <a:r>
              <a:rPr lang="en-US" dirty="0"/>
              <a:t>FSMs as opaque </a:t>
            </a:r>
            <a:r>
              <a:rPr lang="en-US" dirty="0" smtClean="0"/>
              <a:t>entities and draw their “connections”</a:t>
            </a:r>
            <a:endParaRPr lang="en-US" dirty="0"/>
          </a:p>
        </p:txBody>
      </p:sp>
      <p:pic>
        <p:nvPicPr>
          <p:cNvPr id="219138" name="Picture 2" descr="C:\Users\mchn0080\Desktop\Greenshots\ComboSwitch_rect_K1.png"/>
          <p:cNvPicPr>
            <a:picLocks noChangeAspect="1" noChangeArrowheads="1"/>
          </p:cNvPicPr>
          <p:nvPr/>
        </p:nvPicPr>
        <p:blipFill>
          <a:blip r:embed="rId3" cstate="print"/>
          <a:srcRect/>
          <a:stretch>
            <a:fillRect/>
          </a:stretch>
        </p:blipFill>
        <p:spPr bwMode="auto">
          <a:xfrm>
            <a:off x="554401" y="1727354"/>
            <a:ext cx="5968799" cy="4363706"/>
          </a:xfrm>
          <a:prstGeom prst="rect">
            <a:avLst/>
          </a:prstGeom>
          <a:noFill/>
        </p:spPr>
      </p:pic>
      <p:sp>
        <p:nvSpPr>
          <p:cNvPr id="8" name="Textfeld 7"/>
          <p:cNvSpPr txBox="1"/>
          <p:nvPr/>
        </p:nvSpPr>
        <p:spPr>
          <a:xfrm>
            <a:off x="6416551" y="1921073"/>
            <a:ext cx="2727449" cy="984885"/>
          </a:xfrm>
          <a:prstGeom prst="rect">
            <a:avLst/>
          </a:prstGeom>
        </p:spPr>
        <p:txBody>
          <a:bodyPr wrap="square" rtlCol="0">
            <a:spAutoFit/>
          </a:bodyPr>
          <a:lstStyle/>
          <a:p>
            <a:pPr marL="342900" indent="-342900" algn="l">
              <a:lnSpc>
                <a:spcPct val="100000"/>
              </a:lnSpc>
              <a:spcAft>
                <a:spcPts val="600"/>
              </a:spcAft>
            </a:pPr>
            <a:r>
              <a:rPr lang="en-US" kern="0" dirty="0" smtClean="0">
                <a:latin typeface="+mn-lt"/>
              </a:rPr>
              <a:t>we get “K1” (a </a:t>
            </a:r>
            <a:r>
              <a:rPr lang="en-US" i="1" kern="0" dirty="0" smtClean="0">
                <a:latin typeface="+mn-lt"/>
              </a:rPr>
              <a:t>condensed</a:t>
            </a:r>
            <a:r>
              <a:rPr lang="en-US" kern="0" dirty="0" smtClean="0">
                <a:latin typeface="+mn-lt"/>
              </a:rPr>
              <a:t> graph)</a:t>
            </a:r>
          </a:p>
          <a:p>
            <a:pPr marL="342900" indent="-342900" algn="l">
              <a:lnSpc>
                <a:spcPct val="100000"/>
              </a:lnSpc>
              <a:spcAft>
                <a:spcPts val="600"/>
              </a:spcAft>
            </a:pPr>
            <a:r>
              <a:rPr lang="en-US" kern="0" dirty="0" smtClean="0">
                <a:latin typeface="+mn-lt"/>
              </a:rPr>
              <a:t>allowing us to do some “reasoning”:</a:t>
            </a:r>
          </a:p>
          <a:p>
            <a:pPr marL="342900" indent="-342900" algn="l">
              <a:lnSpc>
                <a:spcPct val="100000"/>
              </a:lnSpc>
              <a:spcAft>
                <a:spcPts val="600"/>
              </a:spcAft>
              <a:buFont typeface="Arial" pitchFamily="34" charset="0"/>
              <a:buChar char="•"/>
            </a:pPr>
            <a:r>
              <a:rPr lang="en-US" kern="0" dirty="0" smtClean="0">
                <a:latin typeface="+mn-lt"/>
              </a:rPr>
              <a:t>if “K1” is </a:t>
            </a:r>
            <a:r>
              <a:rPr lang="en-US" i="1" kern="0" dirty="0" smtClean="0">
                <a:latin typeface="+mn-lt"/>
              </a:rPr>
              <a:t>cycle-free</a:t>
            </a:r>
            <a:r>
              <a:rPr lang="en-US" kern="0" dirty="0" smtClean="0">
                <a:latin typeface="+mn-lt"/>
              </a:rPr>
              <a:t>, then the McFSM is “well-defined”.</a:t>
            </a:r>
            <a:endParaRPr lang="en-US" sz="1400" kern="0"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6067" name="Picture 3" descr="D:\Begriffe\Projekte\Vortrag\McDFA\img\K1.png"/>
          <p:cNvPicPr>
            <a:picLocks noChangeAspect="1" noChangeArrowheads="1"/>
          </p:cNvPicPr>
          <p:nvPr/>
        </p:nvPicPr>
        <p:blipFill>
          <a:blip r:embed="rId3" cstate="print"/>
          <a:srcRect/>
          <a:stretch>
            <a:fillRect/>
          </a:stretch>
        </p:blipFill>
        <p:spPr bwMode="auto">
          <a:xfrm>
            <a:off x="3190875" y="1632694"/>
            <a:ext cx="5667375" cy="4695825"/>
          </a:xfrm>
          <a:prstGeom prst="rect">
            <a:avLst/>
          </a:prstGeom>
          <a:noFill/>
        </p:spPr>
      </p:pic>
      <p:sp>
        <p:nvSpPr>
          <p:cNvPr id="2" name="Titel 1"/>
          <p:cNvSpPr>
            <a:spLocks noGrp="1"/>
          </p:cNvSpPr>
          <p:nvPr>
            <p:ph type="title"/>
          </p:nvPr>
        </p:nvSpPr>
        <p:spPr/>
        <p:txBody>
          <a:bodyPr/>
          <a:lstStyle/>
          <a:p>
            <a:r>
              <a:rPr lang="en-US" dirty="0" smtClean="0"/>
              <a:t>K1, K2, K3 = Condensed Automata</a:t>
            </a:r>
            <a:endParaRPr lang="en-US" dirty="0"/>
          </a:p>
        </p:txBody>
      </p:sp>
      <p:sp>
        <p:nvSpPr>
          <p:cNvPr id="3" name="Textplatzhalter 2"/>
          <p:cNvSpPr>
            <a:spLocks noGrp="1"/>
          </p:cNvSpPr>
          <p:nvPr>
            <p:ph type="body" sz="quarter" idx="11"/>
          </p:nvPr>
        </p:nvSpPr>
        <p:spPr/>
        <p:txBody>
          <a:bodyPr/>
          <a:lstStyle/>
          <a:p>
            <a:r>
              <a:rPr lang="en-US" dirty="0" smtClean="0"/>
              <a:t>To analyze a McFSM we can use “condensed“ versions depicting interdependencies of FSMs.</a:t>
            </a:r>
            <a:endParaRPr lang="en-US" dirty="0"/>
          </a:p>
        </p:txBody>
      </p:sp>
      <p:sp>
        <p:nvSpPr>
          <p:cNvPr id="4" name="Textfeld 3"/>
          <p:cNvSpPr txBox="1"/>
          <p:nvPr/>
        </p:nvSpPr>
        <p:spPr>
          <a:xfrm>
            <a:off x="514350" y="4276725"/>
            <a:ext cx="2676525" cy="73866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1" kern="0" dirty="0" smtClean="0">
                <a:latin typeface="+mn-lt"/>
                <a:ea typeface="+mj-ea"/>
                <a:cs typeface="+mj-cs"/>
              </a:rPr>
              <a:t>Cycle-freeness</a:t>
            </a:r>
            <a:r>
              <a:rPr lang="en-US" sz="1400" kern="0" dirty="0" smtClean="0">
                <a:latin typeface="+mn-lt"/>
                <a:ea typeface="+mj-ea"/>
                <a:cs typeface="+mj-cs"/>
              </a:rPr>
              <a:t> of K1 or K2 is sufficient to establish well-</a:t>
            </a:r>
            <a:r>
              <a:rPr lang="en-US" sz="1400" kern="0" dirty="0" err="1" smtClean="0">
                <a:latin typeface="+mn-lt"/>
                <a:ea typeface="+mj-ea"/>
                <a:cs typeface="+mj-cs"/>
              </a:rPr>
              <a:t>definedness</a:t>
            </a:r>
            <a:r>
              <a:rPr lang="en-US" sz="1400" kern="0" dirty="0" smtClean="0">
                <a:latin typeface="+mn-lt"/>
                <a:ea typeface="+mj-ea"/>
                <a:cs typeface="+mj-cs"/>
              </a:rPr>
              <a:t> of the McFSM.</a:t>
            </a:r>
            <a:endParaRPr kumimoji="0" lang="en-US" sz="1400" i="0" u="none" strike="noStrike" kern="0" cap="none" spc="0" normalizeH="0" dirty="0" smtClean="0">
              <a:ln>
                <a:noFill/>
              </a:ln>
              <a:solidFill>
                <a:schemeClr val="tx1"/>
              </a:solidFill>
              <a:effectLst/>
              <a:uLnTx/>
              <a:uFillTx/>
              <a:latin typeface="+mn-lt"/>
              <a:ea typeface="+mj-ea"/>
              <a:cs typeface="+mj-cs"/>
            </a:endParaRPr>
          </a:p>
        </p:txBody>
      </p:sp>
      <p:sp>
        <p:nvSpPr>
          <p:cNvPr id="20" name="Textfeld 19"/>
          <p:cNvSpPr txBox="1"/>
          <p:nvPr/>
        </p:nvSpPr>
        <p:spPr>
          <a:xfrm>
            <a:off x="476250" y="2028825"/>
            <a:ext cx="2914650" cy="193899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i="0" u="none" strike="noStrike" kern="0" cap="none" spc="0" normalizeH="0" baseline="0" noProof="0" dirty="0" smtClean="0">
                <a:ln>
                  <a:noFill/>
                </a:ln>
                <a:solidFill>
                  <a:schemeClr val="tx1"/>
                </a:solidFill>
                <a:effectLst/>
                <a:uLnTx/>
                <a:uFillTx/>
                <a:latin typeface="+mn-lt"/>
                <a:ea typeface="+mj-ea"/>
                <a:cs typeface="+mj-cs"/>
              </a:rPr>
              <a:t>“K1” </a:t>
            </a:r>
            <a:r>
              <a:rPr lang="en-US" kern="0" noProof="0" dirty="0" smtClean="0">
                <a:latin typeface="+mn-lt"/>
                <a:ea typeface="+mj-ea"/>
                <a:cs typeface="+mj-cs"/>
              </a:rPr>
              <a:t>is a non-deterministic automaton representing each FSM with </a:t>
            </a:r>
            <a:r>
              <a:rPr lang="en-US" kern="0" noProof="0" smtClean="0">
                <a:latin typeface="+mn-lt"/>
                <a:ea typeface="+mj-ea"/>
                <a:cs typeface="+mj-cs"/>
              </a:rPr>
              <a:t>a single node </a:t>
            </a:r>
            <a:r>
              <a:rPr lang="en-US" kern="0" noProof="0" dirty="0" smtClean="0">
                <a:latin typeface="+mn-lt"/>
                <a:ea typeface="+mj-ea"/>
                <a:cs typeface="+mj-cs"/>
              </a:rPr>
              <a:t>and connecting two </a:t>
            </a:r>
            <a:r>
              <a:rPr lang="en-US" kern="0" noProof="0" smtClean="0">
                <a:latin typeface="+mn-lt"/>
                <a:ea typeface="+mj-ea"/>
                <a:cs typeface="+mj-cs"/>
              </a:rPr>
              <a:t>nodes iff </a:t>
            </a:r>
            <a:r>
              <a:rPr lang="en-US" kern="0" noProof="0" dirty="0" smtClean="0">
                <a:latin typeface="+mn-lt"/>
                <a:ea typeface="+mj-ea"/>
                <a:cs typeface="+mj-cs"/>
              </a:rPr>
              <a:t>the first FSM has a “topic” which the second one “observes”.</a:t>
            </a:r>
          </a:p>
          <a:p>
            <a:pPr marL="0" marR="0" indent="0" algn="l" defTabSz="914400" rtl="0" eaLnBrk="1" fontAlgn="base" latinLnBrk="0" hangingPunct="1">
              <a:lnSpc>
                <a:spcPct val="100000"/>
              </a:lnSpc>
              <a:spcBef>
                <a:spcPct val="0"/>
              </a:spcBef>
              <a:spcAft>
                <a:spcPct val="0"/>
              </a:spcAft>
              <a:buClrTx/>
              <a:buSzTx/>
              <a:buFontTx/>
              <a:buNone/>
              <a:tabLst/>
            </a:pPr>
            <a:r>
              <a:rPr kumimoji="0" lang="en-US" i="0" u="none" strike="noStrike" kern="0" cap="none" spc="0" normalizeH="0" baseline="0" dirty="0" smtClean="0">
                <a:ln>
                  <a:noFill/>
                </a:ln>
                <a:solidFill>
                  <a:schemeClr val="tx1"/>
                </a:solidFill>
                <a:effectLst/>
                <a:uLnTx/>
                <a:uFillTx/>
                <a:latin typeface="+mn-lt"/>
                <a:ea typeface="+mj-ea"/>
                <a:cs typeface="+mj-cs"/>
              </a:rPr>
              <a:t> </a:t>
            </a:r>
          </a:p>
          <a:p>
            <a:pPr marL="0" marR="0" indent="0" algn="l" defTabSz="914400" rtl="0" eaLnBrk="1" fontAlgn="base" latinLnBrk="0" hangingPunct="1">
              <a:lnSpc>
                <a:spcPct val="100000"/>
              </a:lnSpc>
              <a:spcBef>
                <a:spcPct val="0"/>
              </a:spcBef>
              <a:spcAft>
                <a:spcPct val="0"/>
              </a:spcAft>
              <a:buClrTx/>
              <a:buSzTx/>
              <a:buFontTx/>
              <a:buNone/>
              <a:tabLst/>
            </a:pPr>
            <a:r>
              <a:rPr lang="en-US" kern="0" noProof="0" dirty="0" smtClean="0">
                <a:latin typeface="+mn-lt"/>
                <a:ea typeface="+mj-ea"/>
                <a:cs typeface="+mj-cs"/>
              </a:rPr>
              <a:t>“K2” is similar but more sophisticated.</a:t>
            </a:r>
          </a:p>
          <a:p>
            <a:pPr marL="0" marR="0" indent="0" algn="l" defTabSz="914400" rtl="0" eaLnBrk="1" fontAlgn="base" latinLnBrk="0" hangingPunct="1">
              <a:lnSpc>
                <a:spcPct val="100000"/>
              </a:lnSpc>
              <a:spcBef>
                <a:spcPct val="0"/>
              </a:spcBef>
              <a:spcAft>
                <a:spcPct val="0"/>
              </a:spcAft>
              <a:buClrTx/>
              <a:buSzTx/>
              <a:buFontTx/>
              <a:buNone/>
              <a:tabLst/>
            </a:pPr>
            <a:r>
              <a:rPr lang="en-US" kern="0" dirty="0" smtClean="0">
                <a:latin typeface="+mn-lt"/>
                <a:ea typeface="+mj-ea"/>
                <a:cs typeface="+mj-cs"/>
              </a:rPr>
              <a:t> </a:t>
            </a:r>
          </a:p>
          <a:p>
            <a:pPr marL="0" marR="0" indent="0" algn="l" defTabSz="914400" rtl="0" eaLnBrk="1" fontAlgn="base" latinLnBrk="0" hangingPunct="1">
              <a:lnSpc>
                <a:spcPct val="100000"/>
              </a:lnSpc>
              <a:spcBef>
                <a:spcPct val="0"/>
              </a:spcBef>
              <a:spcAft>
                <a:spcPct val="0"/>
              </a:spcAft>
              <a:buClrTx/>
              <a:buSzTx/>
              <a:buFontTx/>
              <a:buNone/>
              <a:tabLst/>
            </a:pPr>
            <a:r>
              <a:rPr lang="en-US" kern="0" noProof="0" dirty="0" smtClean="0">
                <a:latin typeface="+mn-lt"/>
                <a:ea typeface="+mj-ea"/>
                <a:cs typeface="+mj-cs"/>
              </a:rPr>
              <a:t>“K3” is provided by the </a:t>
            </a:r>
            <a:r>
              <a:rPr lang="en-US" kern="0" noProof="0" dirty="0" err="1" smtClean="0">
                <a:latin typeface="+mn-lt"/>
                <a:ea typeface="+mj-ea"/>
                <a:cs typeface="+mj-cs"/>
              </a:rPr>
              <a:t>plugin</a:t>
            </a:r>
            <a:r>
              <a:rPr lang="en-US" kern="0" noProof="0" dirty="0" smtClean="0">
                <a:latin typeface="+mn-lt"/>
                <a:ea typeface="+mj-ea"/>
                <a:cs typeface="+mj-cs"/>
              </a:rPr>
              <a:t>-interface.</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i="0" u="none" strike="noStrike" kern="0" cap="none" spc="0" normalizeH="0" baseline="0" noProof="0" dirty="0" smtClean="0">
              <a:ln>
                <a:noFill/>
              </a:ln>
              <a:solidFill>
                <a:schemeClr val="tx1"/>
              </a:solidFill>
              <a:effectLst/>
              <a:uLnTx/>
              <a:uFillTx/>
              <a:latin typeface="+mn-lt"/>
              <a:ea typeface="+mj-ea"/>
              <a:cs typeface="+mj-cs"/>
            </a:endParaRPr>
          </a:p>
        </p:txBody>
      </p:sp>
      <p:sp>
        <p:nvSpPr>
          <p:cNvPr id="21" name="Textfeld 20"/>
          <p:cNvSpPr txBox="1"/>
          <p:nvPr/>
        </p:nvSpPr>
        <p:spPr>
          <a:xfrm>
            <a:off x="552450" y="5167789"/>
            <a:ext cx="2676525" cy="646331"/>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kern="0" dirty="0" smtClean="0">
                <a:latin typeface="+mn-lt"/>
                <a:ea typeface="+mj-ea"/>
                <a:cs typeface="+mj-cs"/>
              </a:rPr>
              <a:t>This is an easy way for the IDE to establish correctness, or warn the user.</a:t>
            </a:r>
            <a:endParaRPr kumimoji="0" lang="en-US" u="none" strike="noStrike" kern="0" cap="none" spc="0" normalizeH="0" dirty="0" smtClean="0">
              <a:ln>
                <a:noFill/>
              </a:ln>
              <a:solidFill>
                <a:schemeClr val="tx1"/>
              </a:solidFill>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McFSM : FSM = Recursive : </a:t>
            </a:r>
            <a:r>
              <a:rPr lang="en-US" dirty="0" err="1" smtClean="0"/>
              <a:t>Nonrecursive</a:t>
            </a:r>
            <a:endParaRPr lang="en-US" dirty="0"/>
          </a:p>
        </p:txBody>
      </p:sp>
      <p:sp>
        <p:nvSpPr>
          <p:cNvPr id="3" name="Textplatzhalter 2"/>
          <p:cNvSpPr>
            <a:spLocks noGrp="1"/>
          </p:cNvSpPr>
          <p:nvPr>
            <p:ph type="body" sz="quarter" idx="11"/>
          </p:nvPr>
        </p:nvSpPr>
        <p:spPr>
          <a:xfrm>
            <a:off x="530452" y="1412875"/>
            <a:ext cx="8207375" cy="339725"/>
          </a:xfrm>
        </p:spPr>
        <p:txBody>
          <a:bodyPr/>
          <a:lstStyle/>
          <a:p>
            <a:r>
              <a:rPr lang="en-US" b="1" i="1" dirty="0" smtClean="0"/>
              <a:t>McFSM</a:t>
            </a:r>
            <a:r>
              <a:rPr lang="en-US" dirty="0" smtClean="0"/>
              <a:t> and </a:t>
            </a:r>
            <a:r>
              <a:rPr lang="en-US" b="1" i="1" dirty="0" smtClean="0"/>
              <a:t>Recursive-Functions</a:t>
            </a:r>
            <a:r>
              <a:rPr lang="en-US" dirty="0" smtClean="0"/>
              <a:t> have the same construction and semantics!</a:t>
            </a:r>
            <a:endParaRPr lang="en-US" dirty="0"/>
          </a:p>
          <a:p>
            <a:endParaRPr lang="en-US" dirty="0"/>
          </a:p>
        </p:txBody>
      </p:sp>
      <p:sp>
        <p:nvSpPr>
          <p:cNvPr id="9" name="Textfeld 8"/>
          <p:cNvSpPr txBox="1"/>
          <p:nvPr/>
        </p:nvSpPr>
        <p:spPr>
          <a:xfrm>
            <a:off x="389747" y="4299888"/>
            <a:ext cx="4073352" cy="1061829"/>
          </a:xfrm>
          <a:prstGeom prst="rect">
            <a:avLst/>
          </a:prstGeom>
        </p:spPr>
        <p:txBody>
          <a:bodyPr wrap="square" rtlCol="0">
            <a:spAutoFit/>
          </a:bodyPr>
          <a:lstStyle/>
          <a:p>
            <a:pPr marL="342900" indent="-180000" algn="l">
              <a:lnSpc>
                <a:spcPct val="100000"/>
              </a:lnSpc>
              <a:spcAft>
                <a:spcPts val="600"/>
              </a:spcAft>
              <a:buFont typeface="Wingdings" pitchFamily="2" charset="2"/>
              <a:buChar char="Ø"/>
            </a:pPr>
            <a:r>
              <a:rPr lang="en-US" kern="0" dirty="0" smtClean="0"/>
              <a:t>f() </a:t>
            </a:r>
            <a:r>
              <a:rPr lang="en-US" i="1" kern="0" dirty="0" smtClean="0"/>
              <a:t>triggers</a:t>
            </a:r>
            <a:r>
              <a:rPr lang="en-US" kern="0" dirty="0" smtClean="0"/>
              <a:t> sequence of </a:t>
            </a:r>
            <a:r>
              <a:rPr lang="en-US" i="1" kern="0" dirty="0" smtClean="0"/>
              <a:t>internal</a:t>
            </a:r>
            <a:r>
              <a:rPr lang="en-US" kern="0" dirty="0" smtClean="0"/>
              <a:t> calls g(), h(), </a:t>
            </a:r>
            <a:r>
              <a:rPr lang="en-US" kern="0" dirty="0" err="1" smtClean="0"/>
              <a:t>i</a:t>
            </a:r>
            <a:r>
              <a:rPr lang="en-US" kern="0" dirty="0" smtClean="0"/>
              <a:t>()</a:t>
            </a:r>
            <a:r>
              <a:rPr lang="en-US" i="1" kern="0" dirty="0" smtClean="0"/>
              <a:t> </a:t>
            </a:r>
          </a:p>
          <a:p>
            <a:pPr marL="342900" indent="-180000" algn="l">
              <a:lnSpc>
                <a:spcPct val="100000"/>
              </a:lnSpc>
              <a:spcAft>
                <a:spcPts val="600"/>
              </a:spcAft>
              <a:buFont typeface="Wingdings" pitchFamily="2" charset="2"/>
              <a:buChar char="Ø"/>
            </a:pPr>
            <a:r>
              <a:rPr lang="en-US" i="1" kern="0" dirty="0" smtClean="0"/>
              <a:t>recursive</a:t>
            </a:r>
            <a:r>
              <a:rPr lang="en-US" kern="0" dirty="0" smtClean="0"/>
              <a:t>: g(), h(), </a:t>
            </a:r>
            <a:r>
              <a:rPr lang="en-US" kern="0" dirty="0" err="1" smtClean="0"/>
              <a:t>i</a:t>
            </a:r>
            <a:r>
              <a:rPr lang="en-US" kern="0" dirty="0" smtClean="0"/>
              <a:t>() may call f() again</a:t>
            </a:r>
          </a:p>
          <a:p>
            <a:pPr marL="342900" indent="-180000" algn="l">
              <a:lnSpc>
                <a:spcPct val="100000"/>
              </a:lnSpc>
              <a:spcAft>
                <a:spcPts val="600"/>
              </a:spcAft>
              <a:buFont typeface="Wingdings" pitchFamily="2" charset="2"/>
              <a:buChar char="Ø"/>
            </a:pPr>
            <a:r>
              <a:rPr lang="en-US" i="1" kern="0" dirty="0" smtClean="0">
                <a:latin typeface="+mn-lt"/>
              </a:rPr>
              <a:t>preserve order</a:t>
            </a:r>
            <a:r>
              <a:rPr lang="en-US" kern="0" dirty="0" smtClean="0">
                <a:latin typeface="+mn-lt"/>
              </a:rPr>
              <a:t>: </a:t>
            </a:r>
            <a:r>
              <a:rPr lang="en-US" kern="0" dirty="0" smtClean="0"/>
              <a:t>g() before h(), before </a:t>
            </a:r>
            <a:r>
              <a:rPr lang="en-US" kern="0" dirty="0" err="1" smtClean="0"/>
              <a:t>i</a:t>
            </a:r>
            <a:r>
              <a:rPr lang="en-US" kern="0" dirty="0" smtClean="0"/>
              <a:t>()</a:t>
            </a:r>
          </a:p>
          <a:p>
            <a:pPr marL="342900" indent="-180000" algn="l">
              <a:lnSpc>
                <a:spcPct val="100000"/>
              </a:lnSpc>
              <a:spcAft>
                <a:spcPts val="600"/>
              </a:spcAft>
              <a:buFont typeface="Wingdings" pitchFamily="2" charset="2"/>
              <a:buChar char="Ø"/>
            </a:pPr>
            <a:r>
              <a:rPr lang="en-US" i="1" kern="0" dirty="0" smtClean="0"/>
              <a:t>run-to-completion</a:t>
            </a:r>
            <a:r>
              <a:rPr lang="en-US" kern="0" dirty="0" smtClean="0"/>
              <a:t>: finish g() before starting h(), …</a:t>
            </a:r>
            <a:endParaRPr lang="en-US" kern="0" dirty="0" smtClean="0">
              <a:latin typeface="+mn-lt"/>
            </a:endParaRPr>
          </a:p>
        </p:txBody>
      </p:sp>
      <p:sp>
        <p:nvSpPr>
          <p:cNvPr id="10" name="Textfeld 9"/>
          <p:cNvSpPr txBox="1"/>
          <p:nvPr/>
        </p:nvSpPr>
        <p:spPr>
          <a:xfrm>
            <a:off x="541338" y="5606163"/>
            <a:ext cx="7949519"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i="1" kern="0" dirty="0" smtClean="0">
                <a:latin typeface="+mn-lt"/>
                <a:ea typeface="+mj-ea"/>
                <a:cs typeface="+mj-cs"/>
              </a:rPr>
              <a:t>preserve-order </a:t>
            </a:r>
            <a:r>
              <a:rPr lang="en-US" sz="1600" kern="0" dirty="0" smtClean="0">
                <a:latin typeface="+mn-lt"/>
                <a:ea typeface="+mj-ea"/>
                <a:cs typeface="+mj-cs"/>
              </a:rPr>
              <a:t>+ </a:t>
            </a:r>
            <a:r>
              <a:rPr lang="en-US" sz="1600" i="1" kern="0" dirty="0" smtClean="0">
                <a:latin typeface="+mn-lt"/>
                <a:ea typeface="+mj-ea"/>
                <a:cs typeface="+mj-cs"/>
              </a:rPr>
              <a:t>run-to-completion</a:t>
            </a:r>
            <a:r>
              <a:rPr lang="en-US" sz="1600" kern="0" dirty="0" smtClean="0">
                <a:latin typeface="+mn-lt"/>
                <a:ea typeface="+mj-ea"/>
                <a:cs typeface="+mj-cs"/>
              </a:rPr>
              <a:t> =&gt; we need a </a:t>
            </a:r>
            <a:r>
              <a:rPr lang="en-US" sz="1600" b="1" kern="0" dirty="0" smtClean="0">
                <a:latin typeface="+mn-lt"/>
                <a:ea typeface="+mj-ea"/>
                <a:cs typeface="+mj-cs"/>
              </a:rPr>
              <a:t>stack</a:t>
            </a:r>
            <a:r>
              <a:rPr lang="en-US" sz="1600" kern="0" dirty="0" smtClean="0">
                <a:latin typeface="+mn-lt"/>
                <a:ea typeface="+mj-ea"/>
                <a:cs typeface="+mj-cs"/>
              </a:rPr>
              <a:t>!    (XQueue)</a:t>
            </a:r>
            <a:endParaRPr kumimoji="0" lang="en-US" sz="1600" i="0" u="none" strike="noStrike" kern="0" cap="none" spc="0" normalizeH="0" baseline="0" noProof="0" dirty="0" smtClean="0">
              <a:ln>
                <a:noFill/>
              </a:ln>
              <a:solidFill>
                <a:schemeClr val="tx1"/>
              </a:solidFill>
              <a:effectLst/>
              <a:uLnTx/>
              <a:uFillTx/>
              <a:latin typeface="+mn-lt"/>
              <a:ea typeface="+mj-ea"/>
              <a:cs typeface="+mj-cs"/>
            </a:endParaRPr>
          </a:p>
        </p:txBody>
      </p:sp>
      <p:sp>
        <p:nvSpPr>
          <p:cNvPr id="11" name="Textfeld 10"/>
          <p:cNvSpPr txBox="1"/>
          <p:nvPr/>
        </p:nvSpPr>
        <p:spPr>
          <a:xfrm>
            <a:off x="1412226" y="2474040"/>
            <a:ext cx="1548719" cy="1271887"/>
          </a:xfrm>
          <a:prstGeom prst="rect">
            <a:avLst/>
          </a:prstGeom>
        </p:spPr>
        <p:txBody>
          <a:bodyPr wrap="square" rtlCol="0">
            <a:spAutoFit/>
          </a:bodyPr>
          <a:lstStyle/>
          <a:p>
            <a:pPr algn="l"/>
            <a:r>
              <a:rPr lang="en-US" sz="1400" dirty="0" smtClean="0">
                <a:latin typeface="Courier New" pitchFamily="49" charset="0"/>
                <a:cs typeface="Courier New" pitchFamily="49" charset="0"/>
              </a:rPr>
              <a:t>void </a:t>
            </a:r>
            <a:r>
              <a:rPr lang="en-US" sz="1400" b="1" dirty="0" smtClean="0">
                <a:latin typeface="Courier New" pitchFamily="49" charset="0"/>
                <a:cs typeface="Courier New" pitchFamily="49" charset="0"/>
              </a:rPr>
              <a:t>f()</a:t>
            </a:r>
            <a:r>
              <a:rPr lang="en-US" sz="1400" dirty="0" smtClean="0">
                <a:latin typeface="Courier New" pitchFamily="49" charset="0"/>
                <a:cs typeface="Courier New" pitchFamily="49" charset="0"/>
              </a:rPr>
              <a:t> {</a:t>
            </a:r>
          </a:p>
          <a:p>
            <a:pPr algn="l"/>
            <a:r>
              <a:rPr lang="en-US" sz="1400" dirty="0" smtClean="0">
                <a:latin typeface="Courier New" pitchFamily="49" charset="0"/>
                <a:cs typeface="Courier New" pitchFamily="49" charset="0"/>
              </a:rPr>
              <a:t>    g();</a:t>
            </a:r>
          </a:p>
          <a:p>
            <a:pPr algn="l"/>
            <a:r>
              <a:rPr lang="en-US" sz="1400" dirty="0" smtClean="0">
                <a:latin typeface="Courier New" pitchFamily="49" charset="0"/>
                <a:cs typeface="Courier New" pitchFamily="49" charset="0"/>
              </a:rPr>
              <a:t>    h();</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a:t>
            </a:r>
          </a:p>
          <a:p>
            <a:pPr algn="l"/>
            <a:r>
              <a:rPr lang="en-US" sz="1400" dirty="0" smtClean="0">
                <a:latin typeface="Courier New" pitchFamily="49" charset="0"/>
                <a:cs typeface="Courier New" pitchFamily="49" charset="0"/>
              </a:rPr>
              <a:t>}</a:t>
            </a:r>
          </a:p>
        </p:txBody>
      </p:sp>
      <p:sp>
        <p:nvSpPr>
          <p:cNvPr id="7" name="Textfeld 6"/>
          <p:cNvSpPr txBox="1"/>
          <p:nvPr/>
        </p:nvSpPr>
        <p:spPr>
          <a:xfrm>
            <a:off x="465136" y="1948543"/>
            <a:ext cx="7655605" cy="338554"/>
          </a:xfrm>
          <a:prstGeom prst="rect">
            <a:avLst/>
          </a:prstGeom>
        </p:spPr>
        <p:txBody>
          <a:bodyPr wrap="square" rtlCol="0">
            <a:spAutoFit/>
          </a:bodyPr>
          <a:lstStyle/>
          <a:p>
            <a:pPr algn="l">
              <a:lnSpc>
                <a:spcPct val="100000"/>
              </a:lnSpc>
            </a:pPr>
            <a:r>
              <a:rPr kumimoji="0" lang="en-US" sz="1600" i="1" u="none" strike="noStrike" kern="0" cap="none" spc="0" normalizeH="0" noProof="0" dirty="0" smtClean="0">
                <a:ln>
                  <a:noFill/>
                </a:ln>
                <a:solidFill>
                  <a:schemeClr val="tx1"/>
                </a:solidFill>
                <a:effectLst/>
                <a:uLnTx/>
                <a:uFillTx/>
                <a:latin typeface="+mn-lt"/>
                <a:ea typeface="+mj-ea"/>
                <a:cs typeface="+mj-cs"/>
              </a:rPr>
              <a:t>Events</a:t>
            </a:r>
            <a:r>
              <a:rPr kumimoji="0" lang="en-US" sz="1600" u="none" strike="noStrike" kern="0" cap="none" spc="0" normalizeH="0" noProof="0" dirty="0" smtClean="0">
                <a:ln>
                  <a:noFill/>
                </a:ln>
                <a:solidFill>
                  <a:schemeClr val="tx1"/>
                </a:solidFill>
                <a:effectLst/>
                <a:uLnTx/>
                <a:uFillTx/>
                <a:latin typeface="+mn-lt"/>
                <a:ea typeface="+mj-ea"/>
                <a:cs typeface="+mj-cs"/>
              </a:rPr>
              <a:t> can be viewed as </a:t>
            </a:r>
            <a:r>
              <a:rPr kumimoji="0" lang="en-US" sz="1600" i="1" u="none" strike="noStrike" kern="0" cap="none" spc="0" normalizeH="0" noProof="0" dirty="0" smtClean="0">
                <a:ln>
                  <a:noFill/>
                </a:ln>
                <a:solidFill>
                  <a:schemeClr val="tx1"/>
                </a:solidFill>
                <a:effectLst/>
                <a:uLnTx/>
                <a:uFillTx/>
                <a:latin typeface="+mn-lt"/>
                <a:ea typeface="+mj-ea"/>
                <a:cs typeface="+mj-cs"/>
              </a:rPr>
              <a:t>method calls</a:t>
            </a:r>
            <a:r>
              <a:rPr kumimoji="0" lang="en-US" sz="1600" u="none" strike="noStrike" kern="0" cap="none" spc="0" normalizeH="0" noProof="0" dirty="0" smtClean="0">
                <a:ln>
                  <a:noFill/>
                </a:ln>
                <a:solidFill>
                  <a:schemeClr val="tx1"/>
                </a:solidFill>
                <a:effectLst/>
                <a:uLnTx/>
                <a:uFillTx/>
                <a:latin typeface="+mn-lt"/>
                <a:ea typeface="+mj-ea"/>
                <a:cs typeface="+mj-cs"/>
              </a:rPr>
              <a:t> of FSM objects:  </a:t>
            </a:r>
            <a:r>
              <a:rPr kumimoji="0" lang="en-US" sz="1600" u="none" strike="noStrike" kern="0" cap="none" spc="0" normalizeH="0" noProof="0" dirty="0" err="1" smtClean="0">
                <a:ln>
                  <a:noFill/>
                </a:ln>
                <a:solidFill>
                  <a:schemeClr val="tx1"/>
                </a:solidFill>
                <a:effectLst/>
                <a:uLnTx/>
                <a:uFillTx/>
                <a:latin typeface="Courier New" pitchFamily="49" charset="0"/>
                <a:ea typeface="+mj-ea"/>
                <a:cs typeface="Courier New" pitchFamily="49" charset="0"/>
              </a:rPr>
              <a:t>fsm</a:t>
            </a:r>
            <a:r>
              <a:rPr kumimoji="0" lang="en-US" sz="1600" u="none" strike="noStrike" kern="0" cap="none" spc="0" normalizeH="0" noProof="0" dirty="0" smtClean="0">
                <a:ln>
                  <a:noFill/>
                </a:ln>
                <a:solidFill>
                  <a:schemeClr val="tx1"/>
                </a:solidFill>
                <a:effectLst/>
                <a:uLnTx/>
                <a:uFillTx/>
                <a:latin typeface="Courier New" pitchFamily="49" charset="0"/>
                <a:ea typeface="+mj-ea"/>
                <a:cs typeface="Courier New" pitchFamily="49" charset="0"/>
              </a:rPr>
              <a:t>.</a:t>
            </a:r>
            <a:r>
              <a:rPr lang="en-US" sz="1600" dirty="0" smtClean="0">
                <a:latin typeface="Courier New" pitchFamily="49" charset="0"/>
                <a:cs typeface="Courier New" pitchFamily="49" charset="0"/>
              </a:rPr>
              <a:t>δ</a:t>
            </a:r>
            <a:r>
              <a:rPr kumimoji="0" lang="en-US" sz="1600" u="none" strike="noStrike" kern="0" cap="none" spc="0" normalizeH="0" noProof="0" dirty="0" smtClean="0">
                <a:ln>
                  <a:noFill/>
                </a:ln>
                <a:solidFill>
                  <a:schemeClr val="tx1"/>
                </a:solidFill>
                <a:effectLst/>
                <a:uLnTx/>
                <a:uFillTx/>
                <a:latin typeface="Courier New" pitchFamily="49" charset="0"/>
                <a:ea typeface="+mj-ea"/>
                <a:cs typeface="Courier New" pitchFamily="49" charset="0"/>
              </a:rPr>
              <a:t>(</a:t>
            </a:r>
            <a:r>
              <a:rPr kumimoji="0" lang="en-US" sz="1600" u="none" strike="noStrike" kern="0" cap="none" spc="0" normalizeH="0" noProof="0" dirty="0" err="1" smtClean="0">
                <a:ln>
                  <a:noFill/>
                </a:ln>
                <a:solidFill>
                  <a:schemeClr val="tx1"/>
                </a:solidFill>
                <a:effectLst/>
                <a:uLnTx/>
                <a:uFillTx/>
                <a:latin typeface="Courier New" pitchFamily="49" charset="0"/>
                <a:ea typeface="+mj-ea"/>
                <a:cs typeface="Courier New" pitchFamily="49" charset="0"/>
              </a:rPr>
              <a:t>evt</a:t>
            </a:r>
            <a:r>
              <a:rPr kumimoji="0" lang="en-US" sz="1600" u="none" strike="noStrike" kern="0" cap="none" spc="0" normalizeH="0" noProof="0" dirty="0" smtClean="0">
                <a:ln>
                  <a:noFill/>
                </a:ln>
                <a:solidFill>
                  <a:schemeClr val="tx1"/>
                </a:solidFill>
                <a:effectLst/>
                <a:uLnTx/>
                <a:uFillTx/>
                <a:latin typeface="Courier New" pitchFamily="49" charset="0"/>
                <a:ea typeface="+mj-ea"/>
                <a:cs typeface="Courier New" pitchFamily="49" charset="0"/>
              </a:rPr>
              <a:t>);</a:t>
            </a:r>
            <a:endParaRPr kumimoji="0" lang="en-US" sz="1600" u="none" strike="noStrike" kern="0" cap="none" spc="0" normalizeH="0" baseline="0" noProof="0" dirty="0" smtClean="0">
              <a:ln>
                <a:noFill/>
              </a:ln>
              <a:solidFill>
                <a:schemeClr val="tx1"/>
              </a:solidFill>
              <a:effectLst/>
              <a:uLnTx/>
              <a:uFillTx/>
              <a:latin typeface="Courier New" pitchFamily="49" charset="0"/>
              <a:ea typeface="+mj-ea"/>
              <a:cs typeface="Courier New" pitchFamily="49" charset="0"/>
            </a:endParaRPr>
          </a:p>
        </p:txBody>
      </p:sp>
      <p:sp>
        <p:nvSpPr>
          <p:cNvPr id="12" name="Textfeld 11"/>
          <p:cNvSpPr txBox="1"/>
          <p:nvPr/>
        </p:nvSpPr>
        <p:spPr>
          <a:xfrm>
            <a:off x="1379560" y="3897124"/>
            <a:ext cx="2201862"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Recursive Function</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3" name="Textfeld 12"/>
          <p:cNvSpPr txBox="1"/>
          <p:nvPr/>
        </p:nvSpPr>
        <p:spPr>
          <a:xfrm>
            <a:off x="5864588" y="3897120"/>
            <a:ext cx="2201862"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McFSM</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4" name="Textfeld 13"/>
          <p:cNvSpPr txBox="1"/>
          <p:nvPr/>
        </p:nvSpPr>
        <p:spPr>
          <a:xfrm>
            <a:off x="4722370" y="4299884"/>
            <a:ext cx="4421629" cy="1061829"/>
          </a:xfrm>
          <a:prstGeom prst="rect">
            <a:avLst/>
          </a:prstGeom>
        </p:spPr>
        <p:txBody>
          <a:bodyPr wrap="square" rtlCol="0">
            <a:spAutoFit/>
          </a:bodyPr>
          <a:lstStyle/>
          <a:p>
            <a:pPr marL="342900" indent="-180000" algn="l">
              <a:lnSpc>
                <a:spcPct val="100000"/>
              </a:lnSpc>
              <a:spcAft>
                <a:spcPts val="600"/>
              </a:spcAft>
              <a:buFont typeface="Wingdings" pitchFamily="2" charset="2"/>
              <a:buChar char="Ø"/>
            </a:pPr>
            <a:r>
              <a:rPr lang="en-US" kern="0" dirty="0" smtClean="0"/>
              <a:t>event e</a:t>
            </a:r>
            <a:r>
              <a:rPr lang="en-US" kern="0" baseline="-25000" dirty="0" smtClean="0"/>
              <a:t>0</a:t>
            </a:r>
            <a:r>
              <a:rPr lang="en-US" kern="0" dirty="0" smtClean="0"/>
              <a:t>  </a:t>
            </a:r>
            <a:r>
              <a:rPr lang="en-US" i="1" kern="0" dirty="0" smtClean="0"/>
              <a:t>triggers</a:t>
            </a:r>
            <a:r>
              <a:rPr lang="en-US" kern="0" dirty="0" smtClean="0"/>
              <a:t> sequence of  </a:t>
            </a:r>
            <a:r>
              <a:rPr lang="en-US" i="1" kern="0" dirty="0" smtClean="0"/>
              <a:t>internal</a:t>
            </a:r>
            <a:r>
              <a:rPr lang="en-US" kern="0" dirty="0" smtClean="0"/>
              <a:t> events e</a:t>
            </a:r>
            <a:r>
              <a:rPr lang="en-US" kern="0" baseline="-25000" dirty="0" smtClean="0"/>
              <a:t>1</a:t>
            </a:r>
            <a:r>
              <a:rPr lang="en-US" kern="0" dirty="0" smtClean="0"/>
              <a:t>, e</a:t>
            </a:r>
            <a:r>
              <a:rPr lang="en-US" kern="0" baseline="-25000" dirty="0" smtClean="0"/>
              <a:t>2</a:t>
            </a:r>
            <a:r>
              <a:rPr lang="en-US" kern="0" dirty="0" smtClean="0"/>
              <a:t>, e</a:t>
            </a:r>
            <a:r>
              <a:rPr lang="en-US" kern="0" baseline="-25000" dirty="0" smtClean="0"/>
              <a:t>3</a:t>
            </a:r>
            <a:r>
              <a:rPr lang="en-US" kern="0" dirty="0" smtClean="0"/>
              <a:t> </a:t>
            </a:r>
          </a:p>
          <a:p>
            <a:pPr marL="342900" indent="-180000" algn="l">
              <a:lnSpc>
                <a:spcPct val="100000"/>
              </a:lnSpc>
              <a:spcAft>
                <a:spcPts val="600"/>
              </a:spcAft>
              <a:buFont typeface="Wingdings" pitchFamily="2" charset="2"/>
              <a:buChar char="Ø"/>
            </a:pPr>
            <a:r>
              <a:rPr lang="en-US" i="1" kern="0" dirty="0" smtClean="0"/>
              <a:t>recursive</a:t>
            </a:r>
            <a:r>
              <a:rPr lang="en-US" kern="0" dirty="0" smtClean="0"/>
              <a:t>: e</a:t>
            </a:r>
            <a:r>
              <a:rPr lang="en-US" kern="0" baseline="-25000" dirty="0" smtClean="0"/>
              <a:t>1</a:t>
            </a:r>
            <a:r>
              <a:rPr lang="en-US" kern="0" dirty="0" smtClean="0"/>
              <a:t>, e</a:t>
            </a:r>
            <a:r>
              <a:rPr lang="en-US" kern="0" baseline="-25000" dirty="0" smtClean="0"/>
              <a:t>2</a:t>
            </a:r>
            <a:r>
              <a:rPr lang="en-US" kern="0" dirty="0" smtClean="0"/>
              <a:t>, e</a:t>
            </a:r>
            <a:r>
              <a:rPr lang="en-US" kern="0" baseline="-25000" dirty="0" smtClean="0"/>
              <a:t>3</a:t>
            </a:r>
            <a:r>
              <a:rPr lang="en-US" kern="0" dirty="0" smtClean="0"/>
              <a:t> may call </a:t>
            </a:r>
            <a:r>
              <a:rPr lang="en-US" kern="0" dirty="0" err="1" smtClean="0">
                <a:latin typeface="Courier New" pitchFamily="49" charset="0"/>
                <a:cs typeface="Courier New" pitchFamily="49" charset="0"/>
              </a:rPr>
              <a:t>fsm.</a:t>
            </a:r>
            <a:r>
              <a:rPr lang="en-US" dirty="0" err="1" smtClean="0">
                <a:latin typeface="Courier New" pitchFamily="49" charset="0"/>
                <a:cs typeface="Courier New" pitchFamily="49" charset="0"/>
              </a:rPr>
              <a:t>δ</a:t>
            </a:r>
            <a:r>
              <a:rPr lang="en-US" dirty="0" smtClean="0">
                <a:latin typeface="Courier New" pitchFamily="49" charset="0"/>
                <a:cs typeface="Courier New" pitchFamily="49" charset="0"/>
              </a:rPr>
              <a:t>()</a:t>
            </a:r>
            <a:r>
              <a:rPr lang="en-US" kern="0" dirty="0" smtClean="0"/>
              <a:t> again</a:t>
            </a:r>
          </a:p>
          <a:p>
            <a:pPr marL="342900" indent="-180000" algn="l">
              <a:lnSpc>
                <a:spcPct val="100000"/>
              </a:lnSpc>
              <a:spcAft>
                <a:spcPts val="600"/>
              </a:spcAft>
              <a:buFont typeface="Wingdings" pitchFamily="2" charset="2"/>
              <a:buChar char="Ø"/>
            </a:pPr>
            <a:r>
              <a:rPr lang="en-US" i="1" kern="0" dirty="0" smtClean="0">
                <a:latin typeface="+mn-lt"/>
              </a:rPr>
              <a:t>preserve order</a:t>
            </a:r>
            <a:r>
              <a:rPr lang="en-US" kern="0" dirty="0" smtClean="0">
                <a:latin typeface="+mn-lt"/>
              </a:rPr>
              <a:t>: </a:t>
            </a:r>
            <a:r>
              <a:rPr lang="en-US" kern="0" dirty="0" smtClean="0"/>
              <a:t>e</a:t>
            </a:r>
            <a:r>
              <a:rPr lang="en-US" kern="0" baseline="-25000" dirty="0" smtClean="0"/>
              <a:t>1</a:t>
            </a:r>
            <a:r>
              <a:rPr lang="en-US" kern="0" dirty="0" smtClean="0"/>
              <a:t> before e</a:t>
            </a:r>
            <a:r>
              <a:rPr lang="en-US" kern="0" baseline="-25000" dirty="0" smtClean="0"/>
              <a:t>2</a:t>
            </a:r>
            <a:r>
              <a:rPr lang="en-US" kern="0" dirty="0" smtClean="0"/>
              <a:t>, before e</a:t>
            </a:r>
            <a:r>
              <a:rPr lang="en-US" kern="0" baseline="-25000" dirty="0" smtClean="0"/>
              <a:t>3</a:t>
            </a:r>
            <a:endParaRPr lang="en-US" kern="0" dirty="0" smtClean="0"/>
          </a:p>
          <a:p>
            <a:pPr marL="342900" indent="-180000" algn="l">
              <a:lnSpc>
                <a:spcPct val="100000"/>
              </a:lnSpc>
              <a:spcAft>
                <a:spcPts val="600"/>
              </a:spcAft>
              <a:buFont typeface="Wingdings" pitchFamily="2" charset="2"/>
              <a:buChar char="Ø"/>
            </a:pPr>
            <a:r>
              <a:rPr lang="en-US" i="1" kern="0" dirty="0" smtClean="0"/>
              <a:t>run-to-completion</a:t>
            </a:r>
            <a:r>
              <a:rPr lang="en-US" kern="0" dirty="0" smtClean="0"/>
              <a:t>: finish e</a:t>
            </a:r>
            <a:r>
              <a:rPr lang="en-US" kern="0" baseline="-25000" dirty="0" smtClean="0"/>
              <a:t>1</a:t>
            </a:r>
            <a:r>
              <a:rPr lang="en-US" kern="0" dirty="0" smtClean="0"/>
              <a:t> before starting e</a:t>
            </a:r>
            <a:r>
              <a:rPr lang="en-US" kern="0" baseline="-25000" dirty="0" smtClean="0"/>
              <a:t>2</a:t>
            </a:r>
            <a:r>
              <a:rPr lang="en-US" kern="0" dirty="0" smtClean="0"/>
              <a:t>, …</a:t>
            </a:r>
            <a:endParaRPr lang="en-US" kern="0"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7"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ine Ecke des Rechtecks schneiden 27"/>
          <p:cNvSpPr/>
          <p:nvPr/>
        </p:nvSpPr>
        <p:spPr bwMode="auto">
          <a:xfrm>
            <a:off x="1618037" y="1824430"/>
            <a:ext cx="748146" cy="891323"/>
          </a:xfrm>
          <a:prstGeom prst="snip1Rect">
            <a:avLst/>
          </a:prstGeom>
          <a:solidFill>
            <a:srgbClr val="FFFF99"/>
          </a:solidFill>
          <a:ln w="12700" algn="ctr">
            <a:solidFill>
              <a:schemeClr val="accent1"/>
            </a:solidFill>
            <a:miter lim="800000"/>
            <a:headEnd/>
            <a:tailEnd/>
          </a:ln>
        </p:spPr>
        <p:txBody>
          <a:bodyPr rot="0" spcFirstLastPara="0" vertOverflow="overflow" horzOverflow="overflow" vert="horz" wrap="square" lIns="144018" tIns="72009" rIns="72009" bIns="72009" numCol="1" spcCol="0" rtlCol="0" fromWordArt="0" anchor="ctr" anchorCtr="0" forceAA="0" compatLnSpc="1">
            <a:prstTxWarp prst="textNoShape">
              <a:avLst/>
            </a:prstTxWarp>
            <a:noAutofit/>
          </a:bodyPr>
          <a:lstStyle/>
          <a:p>
            <a:pPr marL="171450" indent="-171450" algn="l">
              <a:lnSpc>
                <a:spcPct val="100000"/>
              </a:lnSpc>
              <a:buClr>
                <a:srgbClr val="879BAA"/>
              </a:buClr>
              <a:buFont typeface="Arial" pitchFamily="34" charset="0"/>
              <a:buChar char="•"/>
            </a:pPr>
            <a:endParaRPr lang="en-US" sz="1400" dirty="0" err="1" smtClean="0">
              <a:solidFill>
                <a:srgbClr val="000000"/>
              </a:solidFill>
              <a:cs typeface="Arial" charset="0"/>
            </a:endParaRPr>
          </a:p>
        </p:txBody>
      </p:sp>
      <p:sp>
        <p:nvSpPr>
          <p:cNvPr id="37" name="Abgerundetes Rechteck 36"/>
          <p:cNvSpPr/>
          <p:nvPr/>
        </p:nvSpPr>
        <p:spPr bwMode="auto">
          <a:xfrm>
            <a:off x="3426077" y="4429499"/>
            <a:ext cx="3741952" cy="1828800"/>
          </a:xfrm>
          <a:prstGeom prst="roundRect">
            <a:avLst/>
          </a:prstGeom>
          <a:solidFill>
            <a:srgbClr val="00B0F0">
              <a:alpha val="5000"/>
            </a:srgbClr>
          </a:solidFill>
          <a:ln w="12700" algn="ctr">
            <a:solidFill>
              <a:schemeClr val="accent1"/>
            </a:solidFill>
            <a:miter lim="800000"/>
            <a:headEnd/>
            <a:tailEnd/>
          </a:ln>
        </p:spPr>
        <p:txBody>
          <a:bodyPr rot="0" spcFirstLastPara="0" vertOverflow="overflow" horzOverflow="overflow" vert="horz" wrap="square" lIns="144018" tIns="72009" rIns="72009" bIns="72009" numCol="1" spcCol="0" rtlCol="0" fromWordArt="0" anchor="ctr" anchorCtr="0" forceAA="0" compatLnSpc="1">
            <a:prstTxWarp prst="textNoShape">
              <a:avLst/>
            </a:prstTxWarp>
            <a:noAutofit/>
          </a:bodyPr>
          <a:lstStyle/>
          <a:p>
            <a:pPr marL="171450" indent="-171450" algn="l">
              <a:lnSpc>
                <a:spcPct val="100000"/>
              </a:lnSpc>
              <a:buClr>
                <a:srgbClr val="879BAA"/>
              </a:buClr>
              <a:buFont typeface="Arial" pitchFamily="34" charset="0"/>
              <a:buChar char="•"/>
            </a:pPr>
            <a:endParaRPr lang="en-US" sz="1400" dirty="0" err="1" smtClean="0">
              <a:solidFill>
                <a:srgbClr val="000000"/>
              </a:solidFill>
              <a:cs typeface="Arial" charset="0"/>
            </a:endParaRPr>
          </a:p>
        </p:txBody>
      </p:sp>
      <p:sp>
        <p:nvSpPr>
          <p:cNvPr id="2" name="Titel 1"/>
          <p:cNvSpPr>
            <a:spLocks noGrp="1"/>
          </p:cNvSpPr>
          <p:nvPr>
            <p:ph type="title"/>
          </p:nvPr>
        </p:nvSpPr>
        <p:spPr>
          <a:xfrm>
            <a:off x="-168605" y="-133350"/>
            <a:ext cx="9512629" cy="1268413"/>
          </a:xfrm>
        </p:spPr>
        <p:txBody>
          <a:bodyPr/>
          <a:lstStyle/>
          <a:p>
            <a:r>
              <a:rPr lang="en-US" sz="2800" dirty="0" smtClean="0"/>
              <a:t>IDE for McFSMs: </a:t>
            </a:r>
            <a:r>
              <a:rPr lang="en-US" sz="2800" i="1" dirty="0" smtClean="0"/>
              <a:t>“</a:t>
            </a:r>
            <a:r>
              <a:rPr lang="en-US" sz="2800" i="1" dirty="0" err="1" smtClean="0"/>
              <a:t>McGen</a:t>
            </a:r>
            <a:r>
              <a:rPr lang="en-US" sz="2800" i="1" dirty="0" smtClean="0"/>
              <a:t>”</a:t>
            </a:r>
            <a:endParaRPr lang="en-US" dirty="0"/>
          </a:p>
        </p:txBody>
      </p:sp>
      <p:sp>
        <p:nvSpPr>
          <p:cNvPr id="21" name="Textplatzhalter 20"/>
          <p:cNvSpPr>
            <a:spLocks noGrp="1"/>
          </p:cNvSpPr>
          <p:nvPr>
            <p:ph type="body" sz="quarter" idx="11"/>
          </p:nvPr>
        </p:nvSpPr>
        <p:spPr/>
        <p:txBody>
          <a:bodyPr/>
          <a:lstStyle/>
          <a:p>
            <a:endParaRPr lang="en-US" dirty="0"/>
          </a:p>
        </p:txBody>
      </p:sp>
      <p:pic>
        <p:nvPicPr>
          <p:cNvPr id="7" name="Grafik 6" descr="SQLite_feather01.jpg"/>
          <p:cNvPicPr>
            <a:picLocks noChangeAspect="1"/>
          </p:cNvPicPr>
          <p:nvPr/>
        </p:nvPicPr>
        <p:blipFill>
          <a:blip r:embed="rId3" cstate="print"/>
          <a:stretch>
            <a:fillRect/>
          </a:stretch>
        </p:blipFill>
        <p:spPr>
          <a:xfrm>
            <a:off x="3555152" y="3172754"/>
            <a:ext cx="2298192" cy="1072896"/>
          </a:xfrm>
          <a:prstGeom prst="rect">
            <a:avLst/>
          </a:prstGeom>
        </p:spPr>
      </p:pic>
      <p:sp>
        <p:nvSpPr>
          <p:cNvPr id="8" name="Textfeld 7"/>
          <p:cNvSpPr txBox="1"/>
          <p:nvPr/>
        </p:nvSpPr>
        <p:spPr>
          <a:xfrm>
            <a:off x="1618037" y="1927457"/>
            <a:ext cx="748146"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DSL</a:t>
            </a:r>
          </a:p>
        </p:txBody>
      </p:sp>
      <p:sp>
        <p:nvSpPr>
          <p:cNvPr id="9" name="Textfeld 8"/>
          <p:cNvSpPr txBox="1"/>
          <p:nvPr/>
        </p:nvSpPr>
        <p:spPr>
          <a:xfrm>
            <a:off x="4174806" y="1923803"/>
            <a:ext cx="1058883"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err="1" smtClean="0">
                <a:ln>
                  <a:noFill/>
                </a:ln>
                <a:solidFill>
                  <a:schemeClr val="tx1"/>
                </a:solidFill>
                <a:effectLst/>
                <a:uLnTx/>
                <a:uFillTx/>
                <a:latin typeface="+mj-lt"/>
                <a:ea typeface="+mj-ea"/>
                <a:cs typeface="+mj-cs"/>
              </a:rPr>
              <a:t>Tk</a:t>
            </a:r>
            <a:r>
              <a:rPr kumimoji="0" lang="en-US" sz="2000" b="1" i="0" u="none" strike="noStrike" kern="0" cap="none" spc="0" normalizeH="0" baseline="0" noProof="0" dirty="0" smtClean="0">
                <a:ln>
                  <a:noFill/>
                </a:ln>
                <a:solidFill>
                  <a:schemeClr val="tx1"/>
                </a:solidFill>
                <a:effectLst/>
                <a:uLnTx/>
                <a:uFillTx/>
                <a:latin typeface="+mj-lt"/>
                <a:ea typeface="+mj-ea"/>
                <a:cs typeface="+mj-cs"/>
              </a:rPr>
              <a:t>-UI</a:t>
            </a:r>
          </a:p>
        </p:txBody>
      </p:sp>
      <p:sp>
        <p:nvSpPr>
          <p:cNvPr id="10" name="Textfeld 9"/>
          <p:cNvSpPr txBox="1"/>
          <p:nvPr/>
        </p:nvSpPr>
        <p:spPr>
          <a:xfrm>
            <a:off x="7168029" y="1923803"/>
            <a:ext cx="1263485"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err="1" smtClean="0">
                <a:ln>
                  <a:noFill/>
                </a:ln>
                <a:solidFill>
                  <a:schemeClr val="tx1"/>
                </a:solidFill>
                <a:effectLst/>
                <a:uLnTx/>
                <a:uFillTx/>
                <a:latin typeface="+mj-lt"/>
                <a:ea typeface="+mj-ea"/>
                <a:cs typeface="+mj-cs"/>
              </a:rPr>
              <a:t>Htm</a:t>
            </a:r>
            <a:r>
              <a:rPr lang="en-US" sz="2000" b="1" kern="0" dirty="0" smtClean="0">
                <a:latin typeface="+mj-lt"/>
                <a:ea typeface="+mj-ea"/>
                <a:cs typeface="+mj-cs"/>
              </a:rPr>
              <a:t>l5</a:t>
            </a:r>
            <a:r>
              <a:rPr kumimoji="0" lang="en-US" sz="2000" b="1" i="0" u="none" strike="noStrike" kern="0" cap="none" spc="0" normalizeH="0" baseline="0" noProof="0" dirty="0" smtClean="0">
                <a:ln>
                  <a:noFill/>
                </a:ln>
                <a:solidFill>
                  <a:schemeClr val="tx1"/>
                </a:solidFill>
                <a:effectLst/>
                <a:uLnTx/>
                <a:uFillTx/>
                <a:latin typeface="+mj-lt"/>
                <a:ea typeface="+mj-ea"/>
                <a:cs typeface="+mj-cs"/>
              </a:rPr>
              <a:t>-UI</a:t>
            </a:r>
          </a:p>
        </p:txBody>
      </p:sp>
      <p:sp>
        <p:nvSpPr>
          <p:cNvPr id="11" name="Textfeld 10"/>
          <p:cNvSpPr txBox="1"/>
          <p:nvPr/>
        </p:nvSpPr>
        <p:spPr>
          <a:xfrm>
            <a:off x="1371601" y="3509147"/>
            <a:ext cx="1241018" cy="461665"/>
          </a:xfrm>
          <a:prstGeom prst="rect">
            <a:avLst/>
          </a:prstGeom>
          <a:ln cap="sq"/>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kern="0" cap="none" spc="0" normalizeH="0" baseline="0" noProof="0" dirty="0" err="1" smtClean="0">
                <a:ln>
                  <a:noFill/>
                </a:ln>
                <a:solidFill>
                  <a:srgbClr val="FF0000"/>
                </a:solidFill>
                <a:effectLst/>
                <a:uLnTx/>
                <a:uFillTx/>
                <a:latin typeface="+mj-lt"/>
                <a:ea typeface="+mj-ea"/>
                <a:cs typeface="+mj-cs"/>
              </a:rPr>
              <a:t>McGen</a:t>
            </a:r>
            <a:endParaRPr kumimoji="0" lang="en-US" sz="2400" b="1" i="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13" name="Gerade Verbindung mit Pfeil 12"/>
          <p:cNvCxnSpPr>
            <a:stCxn id="28" idx="1"/>
            <a:endCxn id="11" idx="0"/>
          </p:cNvCxnSpPr>
          <p:nvPr/>
        </p:nvCxnSpPr>
        <p:spPr bwMode="auto">
          <a:xfrm>
            <a:off x="1992110" y="2715753"/>
            <a:ext cx="0" cy="793394"/>
          </a:xfrm>
          <a:prstGeom prst="straightConnector1">
            <a:avLst/>
          </a:prstGeom>
          <a:solidFill>
            <a:schemeClr val="accent2"/>
          </a:solidFill>
          <a:ln w="22225" cap="flat" cmpd="sng" algn="ctr">
            <a:solidFill>
              <a:srgbClr val="FF0000"/>
            </a:solidFill>
            <a:prstDash val="solid"/>
            <a:round/>
            <a:headEnd type="none"/>
            <a:tailEnd type="arrow"/>
          </a:ln>
          <a:effectLst/>
        </p:spPr>
      </p:cxnSp>
      <p:cxnSp>
        <p:nvCxnSpPr>
          <p:cNvPr id="14" name="Gerade Verbindung mit Pfeil 13"/>
          <p:cNvCxnSpPr>
            <a:stCxn id="7" idx="1"/>
            <a:endCxn id="11" idx="3"/>
          </p:cNvCxnSpPr>
          <p:nvPr/>
        </p:nvCxnSpPr>
        <p:spPr bwMode="auto">
          <a:xfrm flipH="1">
            <a:off x="2612619" y="3709202"/>
            <a:ext cx="942533" cy="30778"/>
          </a:xfrm>
          <a:prstGeom prst="straightConnector1">
            <a:avLst/>
          </a:prstGeom>
          <a:solidFill>
            <a:schemeClr val="accent2"/>
          </a:solidFill>
          <a:ln w="22225" cap="flat" cmpd="sng" algn="ctr">
            <a:solidFill>
              <a:srgbClr val="FF0000"/>
            </a:solidFill>
            <a:prstDash val="solid"/>
            <a:round/>
            <a:headEnd type="arrow"/>
            <a:tailEnd type="arrow"/>
          </a:ln>
          <a:effectLst/>
        </p:spPr>
      </p:cxnSp>
      <p:sp>
        <p:nvSpPr>
          <p:cNvPr id="19" name="Textfeld 18"/>
          <p:cNvSpPr txBox="1"/>
          <p:nvPr/>
        </p:nvSpPr>
        <p:spPr>
          <a:xfrm>
            <a:off x="6980759" y="3398162"/>
            <a:ext cx="1676399" cy="646331"/>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err="1" smtClean="0">
                <a:ln>
                  <a:noFill/>
                </a:ln>
                <a:solidFill>
                  <a:schemeClr val="tx1"/>
                </a:solidFill>
                <a:effectLst/>
                <a:uLnTx/>
                <a:uFillTx/>
                <a:latin typeface="+mj-lt"/>
                <a:ea typeface="+mj-ea"/>
                <a:cs typeface="+mj-cs"/>
              </a:rPr>
              <a:t>Webserver</a:t>
            </a:r>
            <a:r>
              <a:rPr kumimoji="0" lang="en-US" sz="2000" b="1" i="0" u="none" strike="noStrike" kern="0" cap="none" spc="0" normalizeH="0" baseline="0" noProof="0" dirty="0" smtClean="0">
                <a:ln>
                  <a:noFill/>
                </a:ln>
                <a:solidFill>
                  <a:schemeClr val="tx1"/>
                </a:solidFill>
                <a:effectLst/>
                <a:uLnTx/>
                <a:uFillTx/>
                <a:latin typeface="+mj-lt"/>
                <a:ea typeface="+mj-ea"/>
                <a:cs typeface="+mj-cs"/>
              </a:rPr>
              <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1600" b="1" i="0" u="none" strike="noStrike" kern="0" cap="none" spc="0" normalizeH="0" baseline="0" noProof="0" dirty="0" smtClean="0">
                <a:ln>
                  <a:noFill/>
                </a:ln>
                <a:solidFill>
                  <a:schemeClr val="tx1"/>
                </a:solidFill>
                <a:effectLst/>
                <a:uLnTx/>
                <a:uFillTx/>
                <a:latin typeface="+mj-lt"/>
                <a:ea typeface="+mj-ea"/>
                <a:cs typeface="+mj-cs"/>
              </a:rPr>
              <a:t>(</a:t>
            </a:r>
            <a:r>
              <a:rPr kumimoji="0" lang="en-US" sz="1600" b="1" i="0" u="none" strike="noStrike" kern="0" cap="none" spc="0" normalizeH="0" baseline="0" noProof="0" dirty="0" err="1" smtClean="0">
                <a:ln>
                  <a:noFill/>
                </a:ln>
                <a:solidFill>
                  <a:schemeClr val="tx1"/>
                </a:solidFill>
                <a:effectLst/>
                <a:uLnTx/>
                <a:uFillTx/>
                <a:latin typeface="+mj-lt"/>
                <a:ea typeface="+mj-ea"/>
                <a:cs typeface="+mj-cs"/>
              </a:rPr>
              <a:t>Websockets</a:t>
            </a:r>
            <a:r>
              <a:rPr kumimoji="0" lang="en-US" sz="1600" b="1" i="0" u="none" strike="noStrike" kern="0" cap="none" spc="0" normalizeH="0" baseline="0" noProof="0" dirty="0" smtClean="0">
                <a:ln>
                  <a:noFill/>
                </a:ln>
                <a:solidFill>
                  <a:schemeClr val="tx1"/>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0" name="Gerade Verbindung mit Pfeil 19"/>
          <p:cNvCxnSpPr>
            <a:stCxn id="19" idx="1"/>
            <a:endCxn id="7" idx="3"/>
          </p:cNvCxnSpPr>
          <p:nvPr/>
        </p:nvCxnSpPr>
        <p:spPr bwMode="auto">
          <a:xfrm flipH="1" flipV="1">
            <a:off x="5853344" y="3709202"/>
            <a:ext cx="1127415" cy="12126"/>
          </a:xfrm>
          <a:prstGeom prst="straightConnector1">
            <a:avLst/>
          </a:prstGeom>
          <a:solidFill>
            <a:schemeClr val="accent2"/>
          </a:solidFill>
          <a:ln w="22225" cap="flat" cmpd="sng" algn="ctr">
            <a:solidFill>
              <a:srgbClr val="FF0000"/>
            </a:solidFill>
            <a:prstDash val="solid"/>
            <a:round/>
            <a:headEnd type="arrow"/>
            <a:tailEnd type="arrow"/>
          </a:ln>
          <a:effectLst/>
        </p:spPr>
      </p:cxnSp>
      <p:cxnSp>
        <p:nvCxnSpPr>
          <p:cNvPr id="25" name="Gerade Verbindung mit Pfeil 24"/>
          <p:cNvCxnSpPr>
            <a:stCxn id="7" idx="0"/>
            <a:endCxn id="9" idx="2"/>
          </p:cNvCxnSpPr>
          <p:nvPr/>
        </p:nvCxnSpPr>
        <p:spPr bwMode="auto">
          <a:xfrm flipV="1">
            <a:off x="4704248" y="2323913"/>
            <a:ext cx="0" cy="848841"/>
          </a:xfrm>
          <a:prstGeom prst="straightConnector1">
            <a:avLst/>
          </a:prstGeom>
          <a:solidFill>
            <a:schemeClr val="accent2"/>
          </a:solidFill>
          <a:ln w="22225" cap="flat" cmpd="sng" algn="ctr">
            <a:solidFill>
              <a:srgbClr val="FF0000"/>
            </a:solidFill>
            <a:prstDash val="solid"/>
            <a:round/>
            <a:headEnd type="arrow"/>
            <a:tailEnd type="arrow"/>
          </a:ln>
          <a:effectLst/>
        </p:spPr>
      </p:cxnSp>
      <p:cxnSp>
        <p:nvCxnSpPr>
          <p:cNvPr id="29" name="Gerade Verbindung mit Pfeil 28"/>
          <p:cNvCxnSpPr>
            <a:stCxn id="19" idx="0"/>
            <a:endCxn id="10" idx="2"/>
          </p:cNvCxnSpPr>
          <p:nvPr/>
        </p:nvCxnSpPr>
        <p:spPr bwMode="auto">
          <a:xfrm flipH="1" flipV="1">
            <a:off x="7799772" y="2323913"/>
            <a:ext cx="19187" cy="1074249"/>
          </a:xfrm>
          <a:prstGeom prst="straightConnector1">
            <a:avLst/>
          </a:prstGeom>
          <a:solidFill>
            <a:schemeClr val="accent2"/>
          </a:solidFill>
          <a:ln w="22225" cap="flat" cmpd="sng" algn="ctr">
            <a:solidFill>
              <a:srgbClr val="FF0000"/>
            </a:solidFill>
            <a:prstDash val="solid"/>
            <a:round/>
            <a:headEnd type="arrow"/>
            <a:tailEnd type="arrow"/>
          </a:ln>
          <a:effectLst/>
        </p:spPr>
      </p:cxnSp>
      <p:sp>
        <p:nvSpPr>
          <p:cNvPr id="32" name="Textfeld 31"/>
          <p:cNvSpPr txBox="1"/>
          <p:nvPr/>
        </p:nvSpPr>
        <p:spPr>
          <a:xfrm>
            <a:off x="3426077" y="4506921"/>
            <a:ext cx="1603169" cy="1631216"/>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C</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smtClean="0">
                <a:solidFill>
                  <a:srgbClr val="00B050"/>
                </a:solidFill>
                <a:latin typeface="+mj-lt"/>
                <a:ea typeface="+mj-ea"/>
                <a:cs typeface="+mj-cs"/>
              </a:rPr>
              <a:t>C++</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go</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smtClean="0">
                <a:latin typeface="+mj-lt"/>
                <a:ea typeface="+mj-ea"/>
                <a:cs typeface="+mj-cs"/>
              </a:rPr>
              <a:t>JavaScript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Java</a:t>
            </a:r>
          </a:p>
        </p:txBody>
      </p:sp>
      <p:sp>
        <p:nvSpPr>
          <p:cNvPr id="36" name="Textfeld 35"/>
          <p:cNvSpPr txBox="1"/>
          <p:nvPr/>
        </p:nvSpPr>
        <p:spPr>
          <a:xfrm>
            <a:off x="5211427" y="4510871"/>
            <a:ext cx="1603169" cy="1631216"/>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err="1" smtClean="0">
                <a:latin typeface="+mj-lt"/>
                <a:ea typeface="+mj-ea"/>
                <a:cs typeface="+mj-cs"/>
              </a:rPr>
              <a:t>Lua</a:t>
            </a:r>
            <a:endParaRPr lang="en-US" sz="2000" b="1" kern="0" dirty="0" smtClean="0">
              <a:latin typeface="+mj-lt"/>
              <a:ea typeface="+mj-ea"/>
              <a:cs typeface="+mj-cs"/>
            </a:endParaRP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smtClean="0">
                <a:latin typeface="+mj-lt"/>
                <a:ea typeface="+mj-ea"/>
                <a:cs typeface="+mj-cs"/>
              </a:rPr>
              <a:t>Protobuf</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smtClean="0">
                <a:latin typeface="+mj-lt"/>
                <a:ea typeface="+mj-ea"/>
                <a:cs typeface="+mj-cs"/>
              </a:rPr>
              <a:t>Python</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kern="0" cap="none" spc="0" normalizeH="0" baseline="0" noProof="0" dirty="0" smtClean="0">
                <a:ln>
                  <a:noFill/>
                </a:ln>
                <a:solidFill>
                  <a:srgbClr val="00B050"/>
                </a:solidFill>
                <a:effectLst/>
                <a:uLnTx/>
                <a:uFillTx/>
                <a:latin typeface="+mj-lt"/>
                <a:ea typeface="+mj-ea"/>
                <a:cs typeface="+mj-cs"/>
              </a:rPr>
              <a:t>Tcl</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kern="0" dirty="0" smtClean="0">
                <a:latin typeface="+mj-lt"/>
                <a:ea typeface="+mj-ea"/>
                <a:cs typeface="+mj-cs"/>
              </a:rPr>
              <a:t>…</a:t>
            </a: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4" name="Textfeld 43"/>
          <p:cNvSpPr txBox="1"/>
          <p:nvPr/>
        </p:nvSpPr>
        <p:spPr>
          <a:xfrm>
            <a:off x="167265" y="1910155"/>
            <a:ext cx="782761" cy="52322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j-lt"/>
                <a:ea typeface="+mj-ea"/>
                <a:cs typeface="+mj-cs"/>
              </a:rPr>
              <a:t>Html-</a:t>
            </a:r>
            <a:r>
              <a:rPr kumimoji="0" lang="en-US" sz="1400" b="1" i="0" u="none" strike="noStrike" kern="0" cap="none" spc="0" normalizeH="0" baseline="0" noProof="0" dirty="0" err="1" smtClean="0">
                <a:ln>
                  <a:noFill/>
                </a:ln>
                <a:solidFill>
                  <a:schemeClr val="tx1"/>
                </a:solidFill>
                <a:effectLst/>
                <a:uLnTx/>
                <a:uFillTx/>
                <a:latin typeface="+mj-lt"/>
                <a:ea typeface="+mj-ea"/>
                <a:cs typeface="+mj-cs"/>
              </a:rPr>
              <a:t>Doku</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46" name="Gerade Verbindung mit Pfeil 45"/>
          <p:cNvCxnSpPr/>
          <p:nvPr/>
        </p:nvCxnSpPr>
        <p:spPr bwMode="auto">
          <a:xfrm flipV="1">
            <a:off x="541338" y="2412906"/>
            <a:ext cx="0" cy="1327074"/>
          </a:xfrm>
          <a:prstGeom prst="straightConnector1">
            <a:avLst/>
          </a:prstGeom>
          <a:solidFill>
            <a:schemeClr val="accent2"/>
          </a:solidFill>
          <a:ln w="25400" cap="flat" cmpd="sng" algn="ctr">
            <a:solidFill>
              <a:schemeClr val="tx1"/>
            </a:solidFill>
            <a:prstDash val="solid"/>
            <a:round/>
            <a:headEnd type="none" w="med" len="med"/>
            <a:tailEnd type="arrow"/>
          </a:ln>
          <a:effectLst/>
        </p:spPr>
      </p:cxnSp>
      <p:cxnSp>
        <p:nvCxnSpPr>
          <p:cNvPr id="50" name="Gerade Verbindung 49"/>
          <p:cNvCxnSpPr>
            <a:endCxn id="11" idx="1"/>
          </p:cNvCxnSpPr>
          <p:nvPr/>
        </p:nvCxnSpPr>
        <p:spPr bwMode="auto">
          <a:xfrm>
            <a:off x="541338" y="3739980"/>
            <a:ext cx="830263" cy="0"/>
          </a:xfrm>
          <a:prstGeom prst="line">
            <a:avLst/>
          </a:prstGeom>
          <a:solidFill>
            <a:schemeClr val="accent2"/>
          </a:solidFill>
          <a:ln w="25400" cap="flat" cmpd="sng" algn="ctr">
            <a:solidFill>
              <a:schemeClr val="tx1"/>
            </a:solidFill>
            <a:prstDash val="solid"/>
            <a:round/>
            <a:headEnd type="none" w="med" len="med"/>
            <a:tailEnd type="none" w="med" len="med"/>
          </a:ln>
          <a:effectLst/>
        </p:spPr>
      </p:cxnSp>
      <p:cxnSp>
        <p:nvCxnSpPr>
          <p:cNvPr id="53" name="Gerade Verbindung 52"/>
          <p:cNvCxnSpPr>
            <a:stCxn id="11" idx="2"/>
          </p:cNvCxnSpPr>
          <p:nvPr/>
        </p:nvCxnSpPr>
        <p:spPr bwMode="auto">
          <a:xfrm>
            <a:off x="1992110" y="3970812"/>
            <a:ext cx="44523" cy="1351717"/>
          </a:xfrm>
          <a:prstGeom prst="line">
            <a:avLst/>
          </a:prstGeom>
          <a:solidFill>
            <a:schemeClr val="accent2"/>
          </a:solidFill>
          <a:ln w="25400" cap="flat" cmpd="sng" algn="ctr">
            <a:solidFill>
              <a:schemeClr val="tx1"/>
            </a:solidFill>
            <a:prstDash val="solid"/>
            <a:round/>
            <a:headEnd type="none" w="med" len="med"/>
            <a:tailEnd type="none" w="med" len="med"/>
          </a:ln>
          <a:effectLst/>
        </p:spPr>
      </p:cxnSp>
      <p:cxnSp>
        <p:nvCxnSpPr>
          <p:cNvPr id="56" name="Gerade Verbindung mit Pfeil 55"/>
          <p:cNvCxnSpPr>
            <a:endCxn id="32" idx="1"/>
          </p:cNvCxnSpPr>
          <p:nvPr/>
        </p:nvCxnSpPr>
        <p:spPr bwMode="auto">
          <a:xfrm>
            <a:off x="2059008" y="5322529"/>
            <a:ext cx="1367069" cy="0"/>
          </a:xfrm>
          <a:prstGeom prst="straightConnector1">
            <a:avLst/>
          </a:prstGeom>
          <a:solidFill>
            <a:schemeClr val="accent2"/>
          </a:solidFill>
          <a:ln w="25400" cap="flat" cmpd="sng" algn="ctr">
            <a:solidFill>
              <a:schemeClr val="tx1"/>
            </a:solidFill>
            <a:prstDash val="solid"/>
            <a:round/>
            <a:headEnd type="none" w="med" len="med"/>
            <a:tailEnd type="arrow"/>
          </a:ln>
          <a:effectLst/>
        </p:spPr>
      </p:cxnSp>
      <p:sp>
        <p:nvSpPr>
          <p:cNvPr id="23" name="Textfeld 22"/>
          <p:cNvSpPr txBox="1"/>
          <p:nvPr/>
        </p:nvSpPr>
        <p:spPr>
          <a:xfrm>
            <a:off x="501732" y="3739980"/>
            <a:ext cx="896587" cy="2308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kern="0" cap="none" spc="0" normalizeH="0" baseline="0" noProof="0" dirty="0" smtClean="0">
                <a:ln>
                  <a:noFill/>
                </a:ln>
                <a:solidFill>
                  <a:schemeClr val="tx1"/>
                </a:solidFill>
                <a:effectLst/>
                <a:uLnTx/>
                <a:uFillTx/>
                <a:latin typeface="+mj-lt"/>
                <a:ea typeface="+mj-ea"/>
                <a:cs typeface="+mj-cs"/>
              </a:rPr>
              <a:t>(</a:t>
            </a:r>
            <a:r>
              <a:rPr kumimoji="0" lang="en-US" sz="900" b="1" i="0" u="none" strike="noStrike" kern="0" cap="none" spc="0" normalizeH="0" baseline="0" noProof="0" dirty="0" err="1" smtClean="0">
                <a:ln>
                  <a:noFill/>
                </a:ln>
                <a:solidFill>
                  <a:schemeClr val="tx1"/>
                </a:solidFill>
                <a:effectLst/>
                <a:uLnTx/>
                <a:uFillTx/>
                <a:latin typeface="+mj-lt"/>
                <a:ea typeface="+mj-ea"/>
                <a:cs typeface="+mj-cs"/>
              </a:rPr>
              <a:t>WebServer</a:t>
            </a:r>
            <a:r>
              <a:rPr kumimoji="0" lang="en-US" sz="900" b="1" i="0" u="none" strike="noStrike" kern="0" cap="none" spc="0" normalizeH="0" baseline="0" noProof="0" dirty="0" smtClean="0">
                <a:ln>
                  <a:noFill/>
                </a:ln>
                <a:solidFill>
                  <a:schemeClr val="tx1"/>
                </a:solidFill>
                <a:effectLst/>
                <a:uLnTx/>
                <a:uFillTx/>
                <a:latin typeface="+mj-lt"/>
                <a:ea typeface="+mj-ea"/>
                <a:cs typeface="+mj-cs"/>
              </a:rPr>
              <a:t>)</a:t>
            </a:r>
          </a:p>
        </p:txBody>
      </p:sp>
      <p:sp>
        <p:nvSpPr>
          <p:cNvPr id="24" name="Textfeld 23"/>
          <p:cNvSpPr txBox="1"/>
          <p:nvPr/>
        </p:nvSpPr>
        <p:spPr>
          <a:xfrm rot="5400000">
            <a:off x="1853900" y="2961810"/>
            <a:ext cx="551495" cy="2308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kern="0" cap="none" spc="0" normalizeH="0" baseline="0" noProof="0" dirty="0" smtClean="0">
                <a:ln>
                  <a:noFill/>
                </a:ln>
                <a:solidFill>
                  <a:schemeClr val="tx1"/>
                </a:solidFill>
                <a:effectLst/>
                <a:uLnTx/>
                <a:uFillTx/>
                <a:latin typeface="+mj-lt"/>
                <a:ea typeface="+mj-ea"/>
                <a:cs typeface="+mj-cs"/>
              </a:rPr>
              <a:t>Parser</a:t>
            </a:r>
          </a:p>
        </p:txBody>
      </p:sp>
      <p:sp>
        <p:nvSpPr>
          <p:cNvPr id="27" name="Textfeld 26"/>
          <p:cNvSpPr txBox="1"/>
          <p:nvPr/>
        </p:nvSpPr>
        <p:spPr>
          <a:xfrm rot="5400000">
            <a:off x="1771820" y="4532838"/>
            <a:ext cx="805208" cy="2308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kern="0" cap="none" spc="0" normalizeH="0" baseline="0" noProof="0" dirty="0" smtClean="0">
                <a:ln>
                  <a:noFill/>
                </a:ln>
                <a:solidFill>
                  <a:schemeClr val="tx1"/>
                </a:solidFill>
                <a:effectLst/>
                <a:uLnTx/>
                <a:uFillTx/>
                <a:latin typeface="+mj-lt"/>
                <a:ea typeface="+mj-ea"/>
                <a:cs typeface="+mj-cs"/>
              </a:rPr>
              <a:t>Generator</a:t>
            </a:r>
          </a:p>
        </p:txBody>
      </p:sp>
      <p:pic>
        <p:nvPicPr>
          <p:cNvPr id="30" name="Picture 2" descr="D:\Begriffe\Projekte\Vortrag\McDFA\Tcl_feather500.png"/>
          <p:cNvPicPr>
            <a:picLocks noChangeAspect="1" noChangeArrowheads="1"/>
          </p:cNvPicPr>
          <p:nvPr/>
        </p:nvPicPr>
        <p:blipFill>
          <a:blip r:embed="rId4" cstate="print"/>
          <a:srcRect/>
          <a:stretch>
            <a:fillRect/>
          </a:stretch>
        </p:blipFill>
        <p:spPr bwMode="auto">
          <a:xfrm>
            <a:off x="5044161" y="434740"/>
            <a:ext cx="569691" cy="569691"/>
          </a:xfrm>
          <a:prstGeom prst="rect">
            <a:avLst/>
          </a:prstGeom>
          <a:noFill/>
        </p:spPr>
      </p:pic>
    </p:spTree>
    <p:extLst>
      <p:ext uri="{BB962C8B-B14F-4D97-AF65-F5344CB8AC3E}">
        <p14:creationId xmlns="" xmlns:p14="http://schemas.microsoft.com/office/powerpoint/2010/main" val="11999910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6075" name="Picture 11" descr="D:\Begriffe\Projekte\Vortrag\McDFA\Stack_class_in.png"/>
          <p:cNvPicPr>
            <a:picLocks noChangeAspect="1" noChangeArrowheads="1"/>
          </p:cNvPicPr>
          <p:nvPr/>
        </p:nvPicPr>
        <p:blipFill>
          <a:blip r:embed="rId3" cstate="print"/>
          <a:srcRect/>
          <a:stretch>
            <a:fillRect/>
          </a:stretch>
        </p:blipFill>
        <p:spPr bwMode="auto">
          <a:xfrm>
            <a:off x="3895370" y="2375563"/>
            <a:ext cx="3040062" cy="3160269"/>
          </a:xfrm>
          <a:prstGeom prst="rect">
            <a:avLst/>
          </a:prstGeom>
          <a:noFill/>
        </p:spPr>
      </p:pic>
      <p:pic>
        <p:nvPicPr>
          <p:cNvPr id="216074" name="Picture 10" descr="D:\Begriffe\Projekte\Vortrag\McDFA\Stack_inst_in.png"/>
          <p:cNvPicPr>
            <a:picLocks noChangeAspect="1" noChangeArrowheads="1"/>
          </p:cNvPicPr>
          <p:nvPr/>
        </p:nvPicPr>
        <p:blipFill>
          <a:blip r:embed="rId4" cstate="print"/>
          <a:srcRect/>
          <a:stretch>
            <a:fillRect/>
          </a:stretch>
        </p:blipFill>
        <p:spPr bwMode="auto">
          <a:xfrm>
            <a:off x="541338" y="2442238"/>
            <a:ext cx="2352675" cy="2814550"/>
          </a:xfrm>
          <a:prstGeom prst="rect">
            <a:avLst/>
          </a:prstGeom>
          <a:noFill/>
        </p:spPr>
      </p:pic>
      <p:sp>
        <p:nvSpPr>
          <p:cNvPr id="2" name="Titel 1"/>
          <p:cNvSpPr>
            <a:spLocks noGrp="1"/>
          </p:cNvSpPr>
          <p:nvPr>
            <p:ph type="title"/>
          </p:nvPr>
        </p:nvSpPr>
        <p:spPr/>
        <p:txBody>
          <a:bodyPr/>
          <a:lstStyle/>
          <a:p>
            <a:r>
              <a:rPr lang="en-US" dirty="0" smtClean="0"/>
              <a:t>„</a:t>
            </a:r>
            <a:r>
              <a:rPr lang="en-US" i="1" dirty="0" err="1" smtClean="0"/>
              <a:t>FiniteStack</a:t>
            </a:r>
            <a:r>
              <a:rPr lang="en-US" dirty="0" smtClean="0"/>
              <a:t>“ - a generic data structure as FSM!</a:t>
            </a:r>
            <a:endParaRPr lang="en-US" dirty="0"/>
          </a:p>
        </p:txBody>
      </p:sp>
      <p:sp>
        <p:nvSpPr>
          <p:cNvPr id="3" name="Textplatzhalter 2"/>
          <p:cNvSpPr>
            <a:spLocks noGrp="1"/>
          </p:cNvSpPr>
          <p:nvPr>
            <p:ph type="body" sz="quarter" idx="11"/>
          </p:nvPr>
        </p:nvSpPr>
        <p:spPr/>
        <p:txBody>
          <a:bodyPr/>
          <a:lstStyle/>
          <a:p>
            <a:r>
              <a:rPr lang="en-US" dirty="0" smtClean="0"/>
              <a:t>Most data structures, like „Stack“, can be transformed into FSMs using “max” and “min”.  </a:t>
            </a:r>
            <a:endParaRPr lang="en-US" dirty="0"/>
          </a:p>
        </p:txBody>
      </p:sp>
      <p:sp>
        <p:nvSpPr>
          <p:cNvPr id="4" name="Textfeld 3"/>
          <p:cNvSpPr txBox="1"/>
          <p:nvPr/>
        </p:nvSpPr>
        <p:spPr>
          <a:xfrm>
            <a:off x="474662" y="1924020"/>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sz="1600" b="1" kern="0" dirty="0" smtClean="0">
                <a:latin typeface="+mj-lt"/>
                <a:ea typeface="+mj-ea"/>
                <a:cs typeface="+mj-cs"/>
              </a:rPr>
              <a:t>Sample „</a:t>
            </a:r>
            <a:r>
              <a:rPr lang="de-DE" sz="1600" b="1" kern="0" dirty="0" err="1" smtClean="0">
                <a:latin typeface="+mj-lt"/>
                <a:ea typeface="+mj-ea"/>
                <a:cs typeface="+mj-cs"/>
              </a:rPr>
              <a:t>FiniteStack</a:t>
            </a:r>
            <a:r>
              <a:rPr lang="de-DE" sz="1600" b="1" kern="0" dirty="0" smtClean="0">
                <a:latin typeface="+mj-lt"/>
                <a:ea typeface="+mj-ea"/>
                <a:cs typeface="+mj-cs"/>
              </a:rPr>
              <a:t>“ </a:t>
            </a:r>
            <a:r>
              <a:rPr lang="de-DE" sz="1400" b="1" kern="0" dirty="0" smtClean="0">
                <a:latin typeface="+mj-lt"/>
                <a:ea typeface="+mj-ea"/>
                <a:cs typeface="+mj-cs"/>
              </a:rPr>
              <a:t>– (</a:t>
            </a:r>
            <a:r>
              <a:rPr lang="de-DE" sz="1400" b="1" kern="0" dirty="0" err="1" smtClean="0">
                <a:latin typeface="+mj-lt"/>
                <a:ea typeface="+mj-ea"/>
                <a:cs typeface="+mj-cs"/>
              </a:rPr>
              <a:t>some</a:t>
            </a:r>
            <a:r>
              <a:rPr lang="de-DE" sz="1400" b="1" kern="0" dirty="0" smtClean="0">
                <a:latin typeface="+mj-lt"/>
                <a:ea typeface="+mj-ea"/>
                <a:cs typeface="+mj-cs"/>
              </a:rPr>
              <a:t> </a:t>
            </a:r>
            <a:r>
              <a:rPr lang="de-DE" sz="1400" b="1" i="1" kern="0" dirty="0" smtClean="0">
                <a:latin typeface="+mj-lt"/>
                <a:ea typeface="+mj-ea"/>
                <a:cs typeface="+mj-cs"/>
              </a:rPr>
              <a:t>Input</a:t>
            </a:r>
            <a:r>
              <a:rPr lang="de-DE" sz="1400" b="1" kern="0" dirty="0" smtClean="0">
                <a:latin typeface="+mj-lt"/>
                <a:ea typeface="+mj-ea"/>
                <a:cs typeface="+mj-cs"/>
              </a:rPr>
              <a:t>-Events)</a:t>
            </a:r>
            <a:r>
              <a:rPr lang="de-DE" sz="1600" b="1" kern="0" dirty="0" smtClean="0">
                <a:latin typeface="+mj-lt"/>
                <a:ea typeface="+mj-ea"/>
                <a:cs typeface="+mj-cs"/>
              </a:rPr>
              <a:t>:</a:t>
            </a:r>
            <a:endParaRPr kumimoji="0" lang="de-DE" sz="1600" b="1" i="0" u="none" strike="noStrike" kern="0" cap="none" spc="0" normalizeH="0" noProof="0" dirty="0" smtClean="0">
              <a:ln>
                <a:noFill/>
              </a:ln>
              <a:solidFill>
                <a:schemeClr val="bg1">
                  <a:lumMod val="75000"/>
                </a:schemeClr>
              </a:solidFill>
              <a:effectLst/>
              <a:uLnTx/>
              <a:uFillTx/>
              <a:latin typeface="+mj-lt"/>
              <a:ea typeface="+mj-ea"/>
              <a:cs typeface="+mj-cs"/>
            </a:endParaRPr>
          </a:p>
        </p:txBody>
      </p:sp>
      <p:sp>
        <p:nvSpPr>
          <p:cNvPr id="5" name="Textfeld 4"/>
          <p:cNvSpPr txBox="1"/>
          <p:nvPr/>
        </p:nvSpPr>
        <p:spPr>
          <a:xfrm>
            <a:off x="7218363" y="2247900"/>
            <a:ext cx="1925637" cy="286232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1" strike="noStrike" kern="0" cap="none" spc="0" normalizeH="0" baseline="0" noProof="0" dirty="0" smtClean="0">
                <a:ln>
                  <a:noFill/>
                </a:ln>
                <a:solidFill>
                  <a:schemeClr val="tx1"/>
                </a:solidFill>
                <a:effectLst/>
                <a:uLnTx/>
                <a:uFillTx/>
                <a:latin typeface="+mn-lt"/>
                <a:ea typeface="+mj-ea"/>
                <a:cs typeface="+mj-cs"/>
              </a:rPr>
              <a:t>… More </a:t>
            </a:r>
            <a:r>
              <a:rPr kumimoji="0" lang="en-US" strike="noStrike" kern="0" cap="none" spc="0" normalizeH="0" baseline="0" noProof="0" dirty="0" smtClean="0">
                <a:ln>
                  <a:noFill/>
                </a:ln>
                <a:solidFill>
                  <a:schemeClr val="tx1"/>
                </a:solidFill>
                <a:effectLst/>
                <a:uLnTx/>
                <a:uFillTx/>
                <a:latin typeface="+mn-lt"/>
                <a:ea typeface="+mj-ea"/>
                <a:cs typeface="+mj-cs"/>
              </a:rPr>
              <a:t>“Input”/</a:t>
            </a:r>
          </a:p>
          <a:p>
            <a:pPr marL="0" marR="0" indent="0" algn="l" defTabSz="914400" rtl="0" eaLnBrk="1" fontAlgn="base" latinLnBrk="0" hangingPunct="1">
              <a:lnSpc>
                <a:spcPct val="100000"/>
              </a:lnSpc>
              <a:spcBef>
                <a:spcPct val="0"/>
              </a:spcBef>
              <a:spcAft>
                <a:spcPct val="0"/>
              </a:spcAft>
              <a:buClrTx/>
              <a:buSzTx/>
              <a:buFontTx/>
              <a:buNone/>
              <a:tabLst/>
            </a:pPr>
            <a:r>
              <a:rPr kumimoji="0" lang="en-US" strike="noStrike" kern="0" cap="none" spc="0" normalizeH="0" baseline="0" noProof="0" dirty="0" smtClean="0">
                <a:ln>
                  <a:noFill/>
                </a:ln>
                <a:solidFill>
                  <a:schemeClr val="tx1"/>
                </a:solidFill>
                <a:effectLst/>
                <a:uLnTx/>
                <a:uFillTx/>
                <a:latin typeface="+mn-lt"/>
                <a:ea typeface="+mj-ea"/>
                <a:cs typeface="+mj-cs"/>
              </a:rPr>
              <a:t>“Notification”-Events:</a:t>
            </a:r>
            <a:r>
              <a:rPr kumimoji="0" lang="en-US" u="sng" strike="noStrike" kern="0" cap="none" spc="0" normalizeH="0" baseline="0" noProof="0" dirty="0" smtClean="0">
                <a:ln>
                  <a:noFill/>
                </a:ln>
                <a:solidFill>
                  <a:schemeClr val="tx1"/>
                </a:solidFill>
                <a:effectLst/>
                <a:uLnTx/>
                <a:uFillTx/>
                <a:latin typeface="+mn-lt"/>
                <a:ea typeface="+mj-ea"/>
                <a:cs typeface="+mj-cs"/>
              </a:rPr>
              <a:t/>
            </a:r>
            <a:br>
              <a:rPr kumimoji="0" lang="en-US" u="sng" strike="noStrike" kern="0" cap="none" spc="0" normalizeH="0" baseline="0" noProof="0" dirty="0" smtClean="0">
                <a:ln>
                  <a:noFill/>
                </a:ln>
                <a:solidFill>
                  <a:schemeClr val="tx1"/>
                </a:solidFill>
                <a:effectLst/>
                <a:uLnTx/>
                <a:uFillTx/>
                <a:latin typeface="+mn-lt"/>
                <a:ea typeface="+mj-ea"/>
                <a:cs typeface="+mj-cs"/>
              </a:rPr>
            </a:br>
            <a:endParaRPr kumimoji="0" lang="en-US" u="sng" strike="noStrike" kern="0" cap="none" spc="0" normalizeH="0" baseline="0" noProof="0" dirty="0" smtClean="0">
              <a:ln>
                <a:noFill/>
              </a:ln>
              <a:solidFill>
                <a:schemeClr val="tx1"/>
              </a:solidFill>
              <a:effectLst/>
              <a:uLnTx/>
              <a:uFillTx/>
              <a:latin typeface="+mn-lt"/>
              <a:ea typeface="+mj-ea"/>
              <a:cs typeface="+mj-cs"/>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u="sng" strike="noStrike" kern="0" cap="none" spc="0" normalizeH="0" baseline="0" noProof="0" dirty="0" smtClean="0">
                <a:ln>
                  <a:noFill/>
                </a:ln>
                <a:solidFill>
                  <a:schemeClr val="tx1"/>
                </a:solidFill>
                <a:effectLst/>
                <a:uLnTx/>
                <a:uFillTx/>
                <a:latin typeface="+mn-lt"/>
                <a:ea typeface="+mj-ea"/>
                <a:cs typeface="+mj-cs"/>
              </a:rPr>
              <a:t>Modifying:</a:t>
            </a:r>
            <a:r>
              <a:rPr kumimoji="0" lang="en-US" strike="noStrike" kern="0" cap="none" spc="0" normalizeH="0" noProof="0" dirty="0" smtClean="0">
                <a:ln>
                  <a:noFill/>
                </a:ln>
                <a:solidFill>
                  <a:schemeClr val="tx1"/>
                </a:solidFill>
                <a:effectLst/>
                <a:uLnTx/>
                <a:uFillTx/>
                <a:latin typeface="+mn-lt"/>
                <a:ea typeface="+mj-ea"/>
                <a:cs typeface="+mj-cs"/>
              </a:rPr>
              <a:t>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u="none" strike="noStrike" kern="0" cap="none" spc="0" normalizeH="0" noProof="0" dirty="0" err="1" smtClean="0">
                <a:ln>
                  <a:noFill/>
                </a:ln>
                <a:solidFill>
                  <a:schemeClr val="tx1"/>
                </a:solidFill>
                <a:effectLst/>
                <a:uLnTx/>
                <a:uFillTx/>
                <a:latin typeface="+mn-lt"/>
                <a:ea typeface="+mj-ea"/>
                <a:cs typeface="+mj-cs"/>
              </a:rPr>
              <a:t>xPush</a:t>
            </a:r>
            <a:r>
              <a:rPr kumimoji="0" lang="en-US" u="none" strike="noStrike" kern="0" cap="none" spc="0" normalizeH="0" noProof="0" dirty="0" smtClean="0">
                <a:ln>
                  <a:noFill/>
                </a:ln>
                <a:solidFill>
                  <a:schemeClr val="tx1"/>
                </a:solidFill>
                <a:effectLst/>
                <a:uLnTx/>
                <a:uFillTx/>
                <a:latin typeface="+mn-lt"/>
                <a:ea typeface="+mj-ea"/>
                <a:cs typeface="+mj-cs"/>
              </a:rPr>
              <a:t>(</a:t>
            </a:r>
            <a:r>
              <a:rPr kumimoji="0" lang="en-US" u="none" strike="noStrike" kern="0" cap="none" spc="0" normalizeH="0" noProof="0" dirty="0" err="1" smtClean="0">
                <a:ln>
                  <a:noFill/>
                </a:ln>
                <a:solidFill>
                  <a:schemeClr val="tx1"/>
                </a:solidFill>
                <a:effectLst/>
                <a:uLnTx/>
                <a:uFillTx/>
                <a:latin typeface="+mn-lt"/>
                <a:ea typeface="+mj-ea"/>
                <a:cs typeface="+mj-cs"/>
              </a:rPr>
              <a:t>evt</a:t>
            </a:r>
            <a:r>
              <a:rPr kumimoji="0" lang="en-US" u="none" strike="noStrike" kern="0" cap="none" spc="0" normalizeH="0" noProof="0" dirty="0" smtClean="0">
                <a:ln>
                  <a:noFill/>
                </a:ln>
                <a:solidFill>
                  <a:schemeClr val="tx1"/>
                </a:solidFill>
                <a:effectLst/>
                <a:uLnTx/>
                <a:uFillTx/>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u="none" strike="noStrike" kern="0" cap="none" spc="0" normalizeH="0" noProof="0" dirty="0" err="1" smtClean="0">
                <a:ln>
                  <a:noFill/>
                </a:ln>
                <a:solidFill>
                  <a:schemeClr val="tx1"/>
                </a:solidFill>
                <a:effectLst/>
                <a:uLnTx/>
                <a:uFillTx/>
                <a:latin typeface="+mn-lt"/>
                <a:ea typeface="+mj-ea"/>
                <a:cs typeface="+mj-cs"/>
              </a:rPr>
              <a:t>xPop</a:t>
            </a:r>
            <a:r>
              <a:rPr kumimoji="0" lang="en-US" u="none" strike="noStrike" kern="0" cap="none" spc="0" normalizeH="0" noProof="0" dirty="0" smtClean="0">
                <a:ln>
                  <a:noFill/>
                </a:ln>
                <a:solidFill>
                  <a:schemeClr val="tx1"/>
                </a:solidFill>
                <a:effectLst/>
                <a:uLnTx/>
                <a:uFillTx/>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tabLst/>
            </a:pPr>
            <a:endParaRPr kumimoji="0" lang="en-US" u="none" strike="noStrike" kern="0" cap="none" spc="0" normalizeH="0" noProof="0" dirty="0" smtClean="0">
              <a:ln>
                <a:noFill/>
              </a:ln>
              <a:solidFill>
                <a:schemeClr val="tx1"/>
              </a:solidFill>
              <a:effectLst/>
              <a:uLnTx/>
              <a:uFillTx/>
              <a:latin typeface="+mn-lt"/>
              <a:ea typeface="+mj-ea"/>
              <a:cs typeface="+mj-cs"/>
            </a:endParaRPr>
          </a:p>
          <a:p>
            <a:pPr marL="0" marR="0" indent="0" algn="l" defTabSz="914400" rtl="0" eaLnBrk="1" fontAlgn="base" latinLnBrk="0" hangingPunct="1">
              <a:lnSpc>
                <a:spcPct val="100000"/>
              </a:lnSpc>
              <a:spcBef>
                <a:spcPct val="0"/>
              </a:spcBef>
              <a:spcAft>
                <a:spcPct val="0"/>
              </a:spcAft>
              <a:buClrTx/>
              <a:buSzTx/>
              <a:tabLst/>
            </a:pPr>
            <a:r>
              <a:rPr lang="en-US" u="sng" kern="0" baseline="0" dirty="0" smtClean="0">
                <a:latin typeface="+mn-lt"/>
                <a:ea typeface="+mj-ea"/>
                <a:cs typeface="+mj-cs"/>
              </a:rPr>
              <a:t>Read-only:</a:t>
            </a:r>
            <a:r>
              <a:rPr lang="en-US" kern="0" dirty="0" smtClean="0">
                <a:latin typeface="+mn-lt"/>
                <a:ea typeface="+mj-ea"/>
                <a:cs typeface="+mj-cs"/>
              </a:rPr>
              <a:t>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err="1" smtClean="0">
                <a:latin typeface="+mn-lt"/>
                <a:ea typeface="+mj-ea"/>
                <a:cs typeface="+mj-cs"/>
              </a:rPr>
              <a:t>xTop</a:t>
            </a:r>
            <a:r>
              <a:rPr lang="en-US" kern="0" dirty="0" smtClean="0">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err="1" smtClean="0">
                <a:latin typeface="+mn-lt"/>
                <a:ea typeface="+mj-ea"/>
                <a:cs typeface="+mj-cs"/>
              </a:rPr>
              <a:t>xCount</a:t>
            </a:r>
            <a:r>
              <a:rPr lang="en-US" kern="0" dirty="0" smtClean="0">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err="1" smtClean="0">
                <a:latin typeface="+mn-lt"/>
                <a:ea typeface="+mj-ea"/>
                <a:cs typeface="+mj-cs"/>
              </a:rPr>
              <a:t>xIsFull</a:t>
            </a:r>
            <a:r>
              <a:rPr lang="en-US" kern="0" dirty="0" smtClean="0">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err="1" smtClean="0">
                <a:latin typeface="+mn-lt"/>
                <a:ea typeface="+mj-ea"/>
                <a:cs typeface="+mj-cs"/>
              </a:rPr>
              <a:t>xIsEmpty</a:t>
            </a:r>
            <a:r>
              <a:rPr lang="en-US" kern="0" dirty="0" smtClean="0">
                <a:latin typeface="+mn-lt"/>
                <a:ea typeface="+mj-ea"/>
                <a:cs typeface="+mj-cs"/>
              </a:rPr>
              <a:t>()</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n-lt"/>
                <a:ea typeface="+mj-ea"/>
                <a:cs typeface="+mj-cs"/>
              </a:rPr>
              <a:t> …</a:t>
            </a:r>
            <a:br>
              <a:rPr lang="en-US" kern="0" dirty="0" smtClean="0">
                <a:latin typeface="+mn-lt"/>
                <a:ea typeface="+mj-ea"/>
                <a:cs typeface="+mj-cs"/>
              </a:rPr>
            </a:br>
            <a:endParaRPr kumimoji="0" lang="en-US" u="sng" strike="noStrike" kern="0" cap="none" spc="0" normalizeH="0" baseline="0" noProof="0" dirty="0" smtClean="0">
              <a:ln>
                <a:noFill/>
              </a:ln>
              <a:solidFill>
                <a:schemeClr val="tx1"/>
              </a:solidFill>
              <a:effectLst/>
              <a:uLnTx/>
              <a:uFillTx/>
              <a:latin typeface="+mn-lt"/>
              <a:ea typeface="+mj-ea"/>
              <a:cs typeface="+mj-cs"/>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u="sng" strike="noStrike" kern="0" cap="none" spc="0" normalizeH="0" baseline="0" noProof="0" dirty="0" smtClean="0">
              <a:ln>
                <a:noFill/>
              </a:ln>
              <a:solidFill>
                <a:schemeClr val="tx1"/>
              </a:solidFill>
              <a:effectLst/>
              <a:uLnTx/>
              <a:uFillTx/>
              <a:latin typeface="+mn-lt"/>
              <a:ea typeface="+mj-ea"/>
              <a:cs typeface="+mj-cs"/>
            </a:endParaRPr>
          </a:p>
        </p:txBody>
      </p:sp>
      <p:sp>
        <p:nvSpPr>
          <p:cNvPr id="18" name="Textfeld 17"/>
          <p:cNvSpPr txBox="1"/>
          <p:nvPr/>
        </p:nvSpPr>
        <p:spPr>
          <a:xfrm>
            <a:off x="7218363" y="4143375"/>
            <a:ext cx="1829155"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9" name="Textfeld 18"/>
          <p:cNvSpPr txBox="1"/>
          <p:nvPr/>
        </p:nvSpPr>
        <p:spPr>
          <a:xfrm>
            <a:off x="7370763" y="5960208"/>
            <a:ext cx="1530350" cy="307777"/>
          </a:xfrm>
          <a:prstGeom prst="rect">
            <a:avLst/>
          </a:prstGeom>
        </p:spPr>
        <p:txBody>
          <a:bodyPr wrap="square" rtlCol="0">
            <a:spAutoFit/>
          </a:bodyPr>
          <a:lstStyle/>
          <a:p>
            <a:pPr algn="l">
              <a:lnSpc>
                <a:spcPct val="100000"/>
              </a:lnSpc>
            </a:pPr>
            <a:r>
              <a:rPr lang="de-DE" sz="1400" b="1" u="sng" kern="0" dirty="0" err="1" smtClean="0">
                <a:solidFill>
                  <a:schemeClr val="tx1">
                    <a:lumMod val="50000"/>
                    <a:lumOff val="50000"/>
                  </a:schemeClr>
                </a:solidFill>
              </a:rPr>
              <a:t>memo</a:t>
            </a:r>
            <a:r>
              <a:rPr lang="de-DE" sz="1400" b="1" u="sng" kern="0" dirty="0" smtClean="0">
                <a:solidFill>
                  <a:schemeClr val="tx1">
                    <a:lumMod val="50000"/>
                    <a:lumOff val="50000"/>
                  </a:schemeClr>
                </a:solidFill>
              </a:rPr>
              <a:t>:</a:t>
            </a:r>
            <a:r>
              <a:rPr lang="de-DE" sz="1400" b="1" kern="0" dirty="0" smtClean="0">
                <a:solidFill>
                  <a:schemeClr val="tx1">
                    <a:lumMod val="50000"/>
                    <a:lumOff val="50000"/>
                  </a:schemeClr>
                </a:solidFill>
              </a:rPr>
              <a:t>  </a:t>
            </a:r>
            <a:r>
              <a:rPr lang="de-DE" sz="1400" b="1" kern="0" dirty="0" smtClean="0"/>
              <a:t>y</a:t>
            </a:r>
            <a:r>
              <a:rPr lang="de-DE" sz="1400" b="1" kern="0" dirty="0" smtClean="0">
                <a:solidFill>
                  <a:schemeClr val="tx1">
                    <a:lumMod val="50000"/>
                    <a:lumOff val="50000"/>
                  </a:schemeClr>
                </a:solidFill>
              </a:rPr>
              <a:t>=f(</a:t>
            </a:r>
            <a:r>
              <a:rPr lang="de-DE" sz="1400" b="1" kern="0" dirty="0" smtClean="0"/>
              <a:t>x</a:t>
            </a:r>
            <a:r>
              <a:rPr lang="de-DE" sz="1400" b="1" kern="0" dirty="0" smtClean="0">
                <a:solidFill>
                  <a:schemeClr val="tx1">
                    <a:lumMod val="50000"/>
                    <a:lumOff val="50000"/>
                  </a:schemeClr>
                </a:solidFill>
              </a:rPr>
              <a:t>);</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Textfeld 11"/>
          <p:cNvSpPr txBox="1"/>
          <p:nvPr/>
        </p:nvSpPr>
        <p:spPr>
          <a:xfrm>
            <a:off x="1179513" y="5324793"/>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instance</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Textfeld 12"/>
          <p:cNvSpPr txBox="1"/>
          <p:nvPr/>
        </p:nvSpPr>
        <p:spPr>
          <a:xfrm>
            <a:off x="4403725" y="5323304"/>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class</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6" name="Textfeld 15"/>
          <p:cNvSpPr txBox="1"/>
          <p:nvPr/>
        </p:nvSpPr>
        <p:spPr>
          <a:xfrm>
            <a:off x="5791200" y="2085975"/>
            <a:ext cx="638175"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K3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0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2"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
            </a:r>
            <a:r>
              <a:rPr lang="en-US" i="1" dirty="0" err="1" smtClean="0"/>
              <a:t>FiniteStack</a:t>
            </a:r>
            <a:r>
              <a:rPr lang="en-US" dirty="0" smtClean="0"/>
              <a:t>“ - a generic data structure as FSM!</a:t>
            </a:r>
            <a:endParaRPr lang="en-US" dirty="0"/>
          </a:p>
        </p:txBody>
      </p:sp>
      <p:sp>
        <p:nvSpPr>
          <p:cNvPr id="3" name="Textplatzhalter 2"/>
          <p:cNvSpPr>
            <a:spLocks noGrp="1"/>
          </p:cNvSpPr>
          <p:nvPr>
            <p:ph type="body" sz="quarter" idx="11"/>
          </p:nvPr>
        </p:nvSpPr>
        <p:spPr/>
        <p:txBody>
          <a:bodyPr/>
          <a:lstStyle/>
          <a:p>
            <a:r>
              <a:rPr lang="en-US" dirty="0" smtClean="0"/>
              <a:t>Most data structures, like „Stack“, can be transformed into FSMs using “max” and “min”.  </a:t>
            </a:r>
            <a:endParaRPr lang="en-US" dirty="0"/>
          </a:p>
        </p:txBody>
      </p:sp>
      <p:sp>
        <p:nvSpPr>
          <p:cNvPr id="4" name="Textfeld 3"/>
          <p:cNvSpPr txBox="1"/>
          <p:nvPr/>
        </p:nvSpPr>
        <p:spPr>
          <a:xfrm>
            <a:off x="474662" y="1924020"/>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sz="1600" b="1" kern="0" dirty="0" smtClean="0">
                <a:latin typeface="+mj-lt"/>
                <a:ea typeface="+mj-ea"/>
                <a:cs typeface="+mj-cs"/>
              </a:rPr>
              <a:t>Sample „</a:t>
            </a:r>
            <a:r>
              <a:rPr lang="de-DE" sz="1600" b="1" kern="0" dirty="0" err="1" smtClean="0">
                <a:latin typeface="+mj-lt"/>
                <a:ea typeface="+mj-ea"/>
                <a:cs typeface="+mj-cs"/>
              </a:rPr>
              <a:t>FiniteStack</a:t>
            </a:r>
            <a:r>
              <a:rPr lang="de-DE" sz="1600" b="1" kern="0" dirty="0" smtClean="0">
                <a:latin typeface="+mj-lt"/>
                <a:ea typeface="+mj-ea"/>
                <a:cs typeface="+mj-cs"/>
              </a:rPr>
              <a:t>“:</a:t>
            </a:r>
            <a:endParaRPr kumimoji="0" lang="de-DE" sz="1600" b="1" i="0" u="none" strike="noStrike" kern="0" cap="none" spc="0" normalizeH="0" noProof="0" dirty="0" smtClean="0">
              <a:ln>
                <a:noFill/>
              </a:ln>
              <a:solidFill>
                <a:schemeClr val="bg1">
                  <a:lumMod val="75000"/>
                </a:schemeClr>
              </a:solidFill>
              <a:effectLst/>
              <a:uLnTx/>
              <a:uFillTx/>
              <a:latin typeface="+mj-lt"/>
              <a:ea typeface="+mj-ea"/>
              <a:cs typeface="+mj-cs"/>
            </a:endParaRPr>
          </a:p>
        </p:txBody>
      </p:sp>
      <p:sp>
        <p:nvSpPr>
          <p:cNvPr id="18" name="Textfeld 17"/>
          <p:cNvSpPr txBox="1"/>
          <p:nvPr/>
        </p:nvSpPr>
        <p:spPr>
          <a:xfrm>
            <a:off x="7218363" y="4143375"/>
            <a:ext cx="1829155"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9" name="Textfeld 18"/>
          <p:cNvSpPr txBox="1"/>
          <p:nvPr/>
        </p:nvSpPr>
        <p:spPr>
          <a:xfrm>
            <a:off x="7370763" y="5960208"/>
            <a:ext cx="1530350" cy="307777"/>
          </a:xfrm>
          <a:prstGeom prst="rect">
            <a:avLst/>
          </a:prstGeom>
        </p:spPr>
        <p:txBody>
          <a:bodyPr wrap="square" rtlCol="0">
            <a:spAutoFit/>
          </a:bodyPr>
          <a:lstStyle/>
          <a:p>
            <a:pPr algn="l">
              <a:lnSpc>
                <a:spcPct val="100000"/>
              </a:lnSpc>
            </a:pPr>
            <a:r>
              <a:rPr lang="de-DE" sz="1400" b="1" u="sng" kern="0" dirty="0" err="1" smtClean="0">
                <a:solidFill>
                  <a:schemeClr val="tx1">
                    <a:lumMod val="50000"/>
                    <a:lumOff val="50000"/>
                  </a:schemeClr>
                </a:solidFill>
              </a:rPr>
              <a:t>memo</a:t>
            </a:r>
            <a:r>
              <a:rPr lang="de-DE" sz="1400" b="1" u="sng" kern="0" dirty="0" smtClean="0">
                <a:solidFill>
                  <a:schemeClr val="tx1">
                    <a:lumMod val="50000"/>
                    <a:lumOff val="50000"/>
                  </a:schemeClr>
                </a:solidFill>
              </a:rPr>
              <a:t>:</a:t>
            </a:r>
            <a:r>
              <a:rPr lang="de-DE" sz="1400" b="1" kern="0" dirty="0" smtClean="0">
                <a:solidFill>
                  <a:schemeClr val="tx1">
                    <a:lumMod val="50000"/>
                    <a:lumOff val="50000"/>
                  </a:schemeClr>
                </a:solidFill>
              </a:rPr>
              <a:t>  </a:t>
            </a:r>
            <a:r>
              <a:rPr lang="de-DE" sz="1400" b="1" kern="0" dirty="0" smtClean="0"/>
              <a:t>y</a:t>
            </a:r>
            <a:r>
              <a:rPr lang="de-DE" sz="1400" b="1" kern="0" dirty="0" smtClean="0">
                <a:solidFill>
                  <a:schemeClr val="tx1">
                    <a:lumMod val="50000"/>
                    <a:lumOff val="50000"/>
                  </a:schemeClr>
                </a:solidFill>
              </a:rPr>
              <a:t>=f(</a:t>
            </a:r>
            <a:r>
              <a:rPr lang="de-DE" sz="1400" b="1" kern="0" dirty="0" smtClean="0"/>
              <a:t>x</a:t>
            </a:r>
            <a:r>
              <a:rPr lang="de-DE" sz="1400" b="1" kern="0" dirty="0" smtClean="0">
                <a:solidFill>
                  <a:schemeClr val="tx1">
                    <a:lumMod val="50000"/>
                    <a:lumOff val="50000"/>
                  </a:schemeClr>
                </a:solidFill>
              </a:rPr>
              <a:t>);</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Textfeld 11"/>
          <p:cNvSpPr txBox="1"/>
          <p:nvPr/>
        </p:nvSpPr>
        <p:spPr>
          <a:xfrm>
            <a:off x="1179513" y="5324793"/>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instance</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16066" name="Picture 2" descr="C:\Users\mchn0080\Desktop\Greenshots\2017-05-08 13_26_23-Document _ D__Begriffe_Latex_McDFA_MainMcDFA.tex.png"/>
          <p:cNvPicPr>
            <a:picLocks noChangeAspect="1" noChangeArrowheads="1"/>
          </p:cNvPicPr>
          <p:nvPr/>
        </p:nvPicPr>
        <p:blipFill>
          <a:blip r:embed="rId3" cstate="print"/>
          <a:srcRect/>
          <a:stretch>
            <a:fillRect/>
          </a:stretch>
        </p:blipFill>
        <p:spPr bwMode="auto">
          <a:xfrm>
            <a:off x="580814" y="2262574"/>
            <a:ext cx="718322" cy="29401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Users\mchn0080\Desktop\Greenshots\2017-05-08 13_28_32-Document _ D__Begriffe_Latex_McDFA_MainMcDFA.tex.png"/>
          <p:cNvPicPr>
            <a:picLocks noChangeAspect="1" noChangeArrowheads="1"/>
          </p:cNvPicPr>
          <p:nvPr/>
        </p:nvPicPr>
        <p:blipFill>
          <a:blip r:embed="rId3" cstate="print"/>
          <a:srcRect/>
          <a:stretch>
            <a:fillRect/>
          </a:stretch>
        </p:blipFill>
        <p:spPr bwMode="auto">
          <a:xfrm>
            <a:off x="570138" y="2262574"/>
            <a:ext cx="2629584" cy="3195026"/>
          </a:xfrm>
          <a:prstGeom prst="rect">
            <a:avLst/>
          </a:prstGeom>
          <a:noFill/>
        </p:spPr>
      </p:pic>
      <p:sp>
        <p:nvSpPr>
          <p:cNvPr id="2" name="Titel 1"/>
          <p:cNvSpPr>
            <a:spLocks noGrp="1"/>
          </p:cNvSpPr>
          <p:nvPr>
            <p:ph type="title"/>
          </p:nvPr>
        </p:nvSpPr>
        <p:spPr/>
        <p:txBody>
          <a:bodyPr/>
          <a:lstStyle/>
          <a:p>
            <a:r>
              <a:rPr lang="en-US" dirty="0" smtClean="0"/>
              <a:t>„</a:t>
            </a:r>
            <a:r>
              <a:rPr lang="en-US" i="1" dirty="0" err="1" smtClean="0"/>
              <a:t>FiniteStack</a:t>
            </a:r>
            <a:r>
              <a:rPr lang="en-US" dirty="0" smtClean="0"/>
              <a:t>“ - a generic data structure as FSM!</a:t>
            </a:r>
            <a:endParaRPr lang="en-US" dirty="0"/>
          </a:p>
        </p:txBody>
      </p:sp>
      <p:sp>
        <p:nvSpPr>
          <p:cNvPr id="3" name="Textplatzhalter 2"/>
          <p:cNvSpPr>
            <a:spLocks noGrp="1"/>
          </p:cNvSpPr>
          <p:nvPr>
            <p:ph type="body" sz="quarter" idx="11"/>
          </p:nvPr>
        </p:nvSpPr>
        <p:spPr/>
        <p:txBody>
          <a:bodyPr/>
          <a:lstStyle/>
          <a:p>
            <a:r>
              <a:rPr lang="en-US" dirty="0" smtClean="0"/>
              <a:t>Via the Plugin-interface we get to know the </a:t>
            </a:r>
            <a:r>
              <a:rPr lang="en-US" i="1" dirty="0" smtClean="0"/>
              <a:t>finite-state structure </a:t>
            </a:r>
            <a:r>
              <a:rPr lang="en-US" dirty="0" smtClean="0"/>
              <a:t>at compile-time.  </a:t>
            </a:r>
            <a:endParaRPr lang="en-US" dirty="0"/>
          </a:p>
        </p:txBody>
      </p:sp>
      <p:sp>
        <p:nvSpPr>
          <p:cNvPr id="4" name="Textfeld 3"/>
          <p:cNvSpPr txBox="1"/>
          <p:nvPr/>
        </p:nvSpPr>
        <p:spPr>
          <a:xfrm>
            <a:off x="474662" y="1924020"/>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sz="1600" b="1" kern="0" dirty="0" smtClean="0">
                <a:latin typeface="+mj-lt"/>
                <a:ea typeface="+mj-ea"/>
                <a:cs typeface="+mj-cs"/>
              </a:rPr>
              <a:t>Sample „</a:t>
            </a:r>
            <a:r>
              <a:rPr lang="de-DE" sz="1600" b="1" kern="0" dirty="0" err="1" smtClean="0">
                <a:latin typeface="+mj-lt"/>
                <a:ea typeface="+mj-ea"/>
                <a:cs typeface="+mj-cs"/>
              </a:rPr>
              <a:t>FiniteStack</a:t>
            </a:r>
            <a:r>
              <a:rPr lang="de-DE" sz="1600" b="1" kern="0" dirty="0" smtClean="0">
                <a:latin typeface="+mj-lt"/>
                <a:ea typeface="+mj-ea"/>
                <a:cs typeface="+mj-cs"/>
              </a:rPr>
              <a:t>“:</a:t>
            </a:r>
            <a:endParaRPr kumimoji="0" lang="de-DE" sz="1600" b="1" i="0" u="none" strike="noStrike" kern="0" cap="none" spc="0" normalizeH="0" noProof="0" dirty="0" smtClean="0">
              <a:ln>
                <a:noFill/>
              </a:ln>
              <a:solidFill>
                <a:schemeClr val="bg1">
                  <a:lumMod val="75000"/>
                </a:schemeClr>
              </a:solidFill>
              <a:effectLst/>
              <a:uLnTx/>
              <a:uFillTx/>
              <a:latin typeface="+mj-lt"/>
              <a:ea typeface="+mj-ea"/>
              <a:cs typeface="+mj-cs"/>
            </a:endParaRPr>
          </a:p>
        </p:txBody>
      </p:sp>
      <p:sp>
        <p:nvSpPr>
          <p:cNvPr id="18" name="Textfeld 17"/>
          <p:cNvSpPr txBox="1"/>
          <p:nvPr/>
        </p:nvSpPr>
        <p:spPr>
          <a:xfrm>
            <a:off x="7218363" y="4143375"/>
            <a:ext cx="1829155"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9" name="Textfeld 18"/>
          <p:cNvSpPr txBox="1"/>
          <p:nvPr/>
        </p:nvSpPr>
        <p:spPr>
          <a:xfrm>
            <a:off x="7370763" y="5960208"/>
            <a:ext cx="1530350" cy="307777"/>
          </a:xfrm>
          <a:prstGeom prst="rect">
            <a:avLst/>
          </a:prstGeom>
        </p:spPr>
        <p:txBody>
          <a:bodyPr wrap="square" rtlCol="0">
            <a:spAutoFit/>
          </a:bodyPr>
          <a:lstStyle/>
          <a:p>
            <a:pPr algn="l">
              <a:lnSpc>
                <a:spcPct val="100000"/>
              </a:lnSpc>
            </a:pPr>
            <a:r>
              <a:rPr lang="de-DE" sz="1400" b="1" u="sng" kern="0" dirty="0" err="1" smtClean="0">
                <a:solidFill>
                  <a:schemeClr val="tx1">
                    <a:lumMod val="50000"/>
                    <a:lumOff val="50000"/>
                  </a:schemeClr>
                </a:solidFill>
              </a:rPr>
              <a:t>memo</a:t>
            </a:r>
            <a:r>
              <a:rPr lang="de-DE" sz="1400" b="1" u="sng" kern="0" dirty="0" smtClean="0">
                <a:solidFill>
                  <a:schemeClr val="tx1">
                    <a:lumMod val="50000"/>
                    <a:lumOff val="50000"/>
                  </a:schemeClr>
                </a:solidFill>
              </a:rPr>
              <a:t>:</a:t>
            </a:r>
            <a:r>
              <a:rPr lang="de-DE" sz="1400" b="1" kern="0" dirty="0" smtClean="0">
                <a:solidFill>
                  <a:schemeClr val="tx1">
                    <a:lumMod val="50000"/>
                    <a:lumOff val="50000"/>
                  </a:schemeClr>
                </a:solidFill>
              </a:rPr>
              <a:t>  </a:t>
            </a:r>
            <a:r>
              <a:rPr lang="de-DE" sz="1400" b="1" kern="0" dirty="0" smtClean="0"/>
              <a:t>y</a:t>
            </a:r>
            <a:r>
              <a:rPr lang="de-DE" sz="1400" b="1" kern="0" dirty="0" smtClean="0">
                <a:solidFill>
                  <a:schemeClr val="tx1">
                    <a:lumMod val="50000"/>
                    <a:lumOff val="50000"/>
                  </a:schemeClr>
                </a:solidFill>
              </a:rPr>
              <a:t>=f(</a:t>
            </a:r>
            <a:r>
              <a:rPr lang="de-DE" sz="1400" b="1" kern="0" dirty="0" smtClean="0"/>
              <a:t>x</a:t>
            </a:r>
            <a:r>
              <a:rPr lang="de-DE" sz="1400" b="1" kern="0" dirty="0" smtClean="0">
                <a:solidFill>
                  <a:schemeClr val="tx1">
                    <a:lumMod val="50000"/>
                    <a:lumOff val="50000"/>
                  </a:schemeClr>
                </a:solidFill>
              </a:rPr>
              <a:t>);</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Textfeld 11"/>
          <p:cNvSpPr txBox="1"/>
          <p:nvPr/>
        </p:nvSpPr>
        <p:spPr>
          <a:xfrm>
            <a:off x="913113" y="5519193"/>
            <a:ext cx="1530350" cy="307777"/>
          </a:xfrm>
          <a:prstGeom prst="rect">
            <a:avLst/>
          </a:prstGeom>
        </p:spPr>
        <p:txBody>
          <a:bodyPr wrap="square" rtlCol="0">
            <a:spAutoFit/>
          </a:bodyPr>
          <a:lstStyle/>
          <a:p>
            <a:pPr>
              <a:lnSpc>
                <a:spcPct val="100000"/>
              </a:lnSpc>
            </a:pPr>
            <a:r>
              <a:rPr lang="de-DE" sz="1400" b="1" u="sng" kern="0" noProof="0" dirty="0" err="1" smtClean="0">
                <a:solidFill>
                  <a:schemeClr val="tx1">
                    <a:lumMod val="50000"/>
                    <a:lumOff val="50000"/>
                  </a:schemeClr>
                </a:solidFill>
              </a:rPr>
              <a:t>input-events</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17091" name="Picture 3" descr="C:\Users\mchn0080\Desktop\Greenshots\2017-05-08 13_27_40-Document _ D__Begriffe_Latex_McDFA_MainMcDFA.tex.png"/>
          <p:cNvPicPr>
            <a:picLocks noChangeAspect="1" noChangeArrowheads="1"/>
          </p:cNvPicPr>
          <p:nvPr/>
        </p:nvPicPr>
        <p:blipFill>
          <a:blip r:embed="rId4" cstate="print"/>
          <a:srcRect/>
          <a:stretch>
            <a:fillRect/>
          </a:stretch>
        </p:blipFill>
        <p:spPr bwMode="auto">
          <a:xfrm>
            <a:off x="4163875" y="2260404"/>
            <a:ext cx="2785125" cy="3211596"/>
          </a:xfrm>
          <a:prstGeom prst="rect">
            <a:avLst/>
          </a:prstGeom>
          <a:noFill/>
        </p:spPr>
      </p:pic>
      <p:sp>
        <p:nvSpPr>
          <p:cNvPr id="11" name="Textfeld 10"/>
          <p:cNvSpPr txBox="1"/>
          <p:nvPr/>
        </p:nvSpPr>
        <p:spPr>
          <a:xfrm>
            <a:off x="4607913" y="5520393"/>
            <a:ext cx="1530350" cy="307777"/>
          </a:xfrm>
          <a:prstGeom prst="rect">
            <a:avLst/>
          </a:prstGeom>
        </p:spPr>
        <p:txBody>
          <a:bodyPr wrap="square" rtlCol="0">
            <a:spAutoFit/>
          </a:bodyPr>
          <a:lstStyle/>
          <a:p>
            <a:pPr>
              <a:lnSpc>
                <a:spcPct val="100000"/>
              </a:lnSpc>
            </a:pPr>
            <a:r>
              <a:rPr lang="de-DE" sz="1400" b="1" u="sng" kern="0" dirty="0" smtClean="0">
                <a:solidFill>
                  <a:schemeClr val="tx1">
                    <a:lumMod val="50000"/>
                    <a:lumOff val="50000"/>
                  </a:schemeClr>
                </a:solidFill>
              </a:rPr>
              <a:t>out</a:t>
            </a:r>
            <a:r>
              <a:rPr lang="de-DE" sz="1400" b="1" u="sng" kern="0" noProof="0" dirty="0" err="1" smtClean="0">
                <a:solidFill>
                  <a:schemeClr val="tx1">
                    <a:lumMod val="50000"/>
                    <a:lumOff val="50000"/>
                  </a:schemeClr>
                </a:solidFill>
              </a:rPr>
              <a:t>put-events</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5" name="Picture 11" descr="D:\Begriffe\Projekte\Vortrag\McDFA\Stack_class_in.png"/>
          <p:cNvPicPr>
            <a:picLocks noChangeAspect="1" noChangeArrowheads="1"/>
          </p:cNvPicPr>
          <p:nvPr/>
        </p:nvPicPr>
        <p:blipFill>
          <a:blip r:embed="rId3" cstate="print"/>
          <a:srcRect/>
          <a:stretch>
            <a:fillRect/>
          </a:stretch>
        </p:blipFill>
        <p:spPr bwMode="auto">
          <a:xfrm>
            <a:off x="4939370" y="2375563"/>
            <a:ext cx="3040062" cy="3160269"/>
          </a:xfrm>
          <a:prstGeom prst="rect">
            <a:avLst/>
          </a:prstGeom>
          <a:noFill/>
        </p:spPr>
      </p:pic>
      <p:pic>
        <p:nvPicPr>
          <p:cNvPr id="216074" name="Picture 10" descr="D:\Begriffe\Projekte\Vortrag\McDFA\Stack_inst_in.png"/>
          <p:cNvPicPr>
            <a:picLocks noChangeAspect="1" noChangeArrowheads="1"/>
          </p:cNvPicPr>
          <p:nvPr/>
        </p:nvPicPr>
        <p:blipFill>
          <a:blip r:embed="rId4" cstate="print"/>
          <a:srcRect/>
          <a:stretch>
            <a:fillRect/>
          </a:stretch>
        </p:blipFill>
        <p:spPr bwMode="auto">
          <a:xfrm>
            <a:off x="541338" y="2442238"/>
            <a:ext cx="2352675" cy="2814550"/>
          </a:xfrm>
          <a:prstGeom prst="rect">
            <a:avLst/>
          </a:prstGeom>
          <a:noFill/>
        </p:spPr>
      </p:pic>
      <p:sp>
        <p:nvSpPr>
          <p:cNvPr id="2" name="Titel 1"/>
          <p:cNvSpPr>
            <a:spLocks noGrp="1"/>
          </p:cNvSpPr>
          <p:nvPr>
            <p:ph type="title"/>
          </p:nvPr>
        </p:nvSpPr>
        <p:spPr/>
        <p:txBody>
          <a:bodyPr/>
          <a:lstStyle/>
          <a:p>
            <a:r>
              <a:rPr lang="en-US" dirty="0" smtClean="0"/>
              <a:t>„</a:t>
            </a:r>
            <a:r>
              <a:rPr lang="en-US" i="1" dirty="0" err="1" smtClean="0"/>
              <a:t>FiniteStack</a:t>
            </a:r>
            <a:r>
              <a:rPr lang="en-US" dirty="0" smtClean="0"/>
              <a:t>“ - a generic data structure as FSM!</a:t>
            </a:r>
            <a:endParaRPr lang="en-US" dirty="0"/>
          </a:p>
        </p:txBody>
      </p:sp>
      <p:sp>
        <p:nvSpPr>
          <p:cNvPr id="3" name="Textplatzhalter 2"/>
          <p:cNvSpPr>
            <a:spLocks noGrp="1"/>
          </p:cNvSpPr>
          <p:nvPr>
            <p:ph type="body" sz="quarter" idx="11"/>
          </p:nvPr>
        </p:nvSpPr>
        <p:spPr/>
        <p:txBody>
          <a:bodyPr/>
          <a:lstStyle/>
          <a:p>
            <a:r>
              <a:rPr lang="en-US" dirty="0" smtClean="0"/>
              <a:t>The Plugin interface captures the “</a:t>
            </a:r>
            <a:r>
              <a:rPr lang="en-US" i="1" dirty="0" smtClean="0"/>
              <a:t>class-information</a:t>
            </a:r>
            <a:r>
              <a:rPr lang="en-US" dirty="0" smtClean="0"/>
              <a:t>” to do compile-time reasoning, too.</a:t>
            </a:r>
            <a:endParaRPr lang="en-US" dirty="0"/>
          </a:p>
        </p:txBody>
      </p:sp>
      <p:sp>
        <p:nvSpPr>
          <p:cNvPr id="4" name="Textfeld 3"/>
          <p:cNvSpPr txBox="1"/>
          <p:nvPr/>
        </p:nvSpPr>
        <p:spPr>
          <a:xfrm>
            <a:off x="474662" y="1924020"/>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sz="1600" b="1" kern="0" dirty="0" smtClean="0">
                <a:latin typeface="+mj-lt"/>
                <a:ea typeface="+mj-ea"/>
                <a:cs typeface="+mj-cs"/>
              </a:rPr>
              <a:t>Sample „</a:t>
            </a:r>
            <a:r>
              <a:rPr lang="de-DE" sz="1600" b="1" kern="0" dirty="0" err="1" smtClean="0">
                <a:latin typeface="+mj-lt"/>
                <a:ea typeface="+mj-ea"/>
                <a:cs typeface="+mj-cs"/>
              </a:rPr>
              <a:t>FiniteStack</a:t>
            </a:r>
            <a:r>
              <a:rPr lang="de-DE" sz="1600" b="1" kern="0" dirty="0" smtClean="0">
                <a:latin typeface="+mj-lt"/>
                <a:ea typeface="+mj-ea"/>
                <a:cs typeface="+mj-cs"/>
              </a:rPr>
              <a:t>“:</a:t>
            </a:r>
            <a:endParaRPr kumimoji="0" lang="de-DE" sz="1600" b="1" i="0" u="none" strike="noStrike" kern="0" cap="none" spc="0" normalizeH="0" noProof="0" dirty="0" smtClean="0">
              <a:ln>
                <a:noFill/>
              </a:ln>
              <a:solidFill>
                <a:schemeClr val="bg1">
                  <a:lumMod val="75000"/>
                </a:schemeClr>
              </a:solidFill>
              <a:effectLst/>
              <a:uLnTx/>
              <a:uFillTx/>
              <a:latin typeface="+mj-lt"/>
              <a:ea typeface="+mj-ea"/>
              <a:cs typeface="+mj-cs"/>
            </a:endParaRPr>
          </a:p>
        </p:txBody>
      </p:sp>
      <p:sp>
        <p:nvSpPr>
          <p:cNvPr id="18" name="Textfeld 17"/>
          <p:cNvSpPr txBox="1"/>
          <p:nvPr/>
        </p:nvSpPr>
        <p:spPr>
          <a:xfrm>
            <a:off x="7218363" y="4143375"/>
            <a:ext cx="1829155"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Textfeld 11"/>
          <p:cNvSpPr txBox="1"/>
          <p:nvPr/>
        </p:nvSpPr>
        <p:spPr>
          <a:xfrm>
            <a:off x="1179513" y="5324793"/>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instance</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Textfeld 12"/>
          <p:cNvSpPr txBox="1"/>
          <p:nvPr/>
        </p:nvSpPr>
        <p:spPr>
          <a:xfrm>
            <a:off x="5447725" y="5323304"/>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class</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6" name="Textfeld 15"/>
          <p:cNvSpPr txBox="1"/>
          <p:nvPr/>
        </p:nvSpPr>
        <p:spPr>
          <a:xfrm>
            <a:off x="6835200" y="2085975"/>
            <a:ext cx="638175"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K3</a:t>
            </a:r>
          </a:p>
        </p:txBody>
      </p:sp>
      <p:sp>
        <p:nvSpPr>
          <p:cNvPr id="14" name="Textfeld 13"/>
          <p:cNvSpPr txBox="1"/>
          <p:nvPr/>
        </p:nvSpPr>
        <p:spPr>
          <a:xfrm>
            <a:off x="3412800" y="3686400"/>
            <a:ext cx="943200"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=&gt;</a:t>
            </a:r>
          </a:p>
        </p:txBody>
      </p:sp>
      <p:sp>
        <p:nvSpPr>
          <p:cNvPr id="15" name="Textfeld 14"/>
          <p:cNvSpPr txBox="1"/>
          <p:nvPr/>
        </p:nvSpPr>
        <p:spPr>
          <a:xfrm>
            <a:off x="474662" y="5796000"/>
            <a:ext cx="8207376" cy="276999"/>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kern="0" dirty="0" smtClean="0">
                <a:latin typeface="+mn-lt"/>
                <a:ea typeface="+mj-ea"/>
                <a:cs typeface="+mj-cs"/>
              </a:rPr>
              <a:t>(</a:t>
            </a:r>
            <a:r>
              <a:rPr kumimoji="0" lang="en-US" i="0" u="none" strike="noStrike" kern="0" cap="none" spc="0" normalizeH="0" baseline="0" noProof="0" dirty="0" smtClean="0">
                <a:ln>
                  <a:noFill/>
                </a:ln>
                <a:solidFill>
                  <a:schemeClr val="tx1"/>
                </a:solidFill>
                <a:effectLst/>
                <a:uLnTx/>
                <a:uFillTx/>
                <a:latin typeface="+mn-lt"/>
                <a:ea typeface="+mj-ea"/>
                <a:cs typeface="+mj-cs"/>
              </a:rPr>
              <a:t>Output-events are handled likewise =&gt; </a:t>
            </a:r>
            <a:r>
              <a:rPr kumimoji="0" lang="en-US" i="0" u="none" strike="noStrike" kern="0" cap="none" spc="0" normalizeH="0" noProof="0" dirty="0" smtClean="0">
                <a:ln>
                  <a:noFill/>
                </a:ln>
                <a:solidFill>
                  <a:schemeClr val="tx1"/>
                </a:solidFill>
                <a:effectLst/>
                <a:uLnTx/>
                <a:uFillTx/>
                <a:latin typeface="+mn-lt"/>
                <a:ea typeface="+mj-ea"/>
                <a:cs typeface="+mj-cs"/>
              </a:rPr>
              <a:t>we can do the usual McFSM-event-coupling.</a:t>
            </a:r>
            <a:r>
              <a:rPr kumimoji="0" lang="en-US" i="0" u="none" strike="noStrike" kern="0" cap="none" spc="0" normalizeH="0" baseline="0" noProof="0" dirty="0" smtClean="0">
                <a:ln>
                  <a:noFill/>
                </a:ln>
                <a:solidFill>
                  <a:schemeClr val="tx1"/>
                </a:solidFill>
                <a:effectLst/>
                <a:uLnTx/>
                <a:uFillTx/>
                <a:latin typeface="+mn-lt"/>
                <a:ea typeface="+mj-ea"/>
                <a:cs typeface="+mj-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3" descr="D:\Begriffe\Projekte\Vortrag\McDFA\Stack_class_out.png"/>
          <p:cNvPicPr>
            <a:picLocks noChangeAspect="1" noChangeArrowheads="1"/>
          </p:cNvPicPr>
          <p:nvPr/>
        </p:nvPicPr>
        <p:blipFill>
          <a:blip r:embed="rId3" cstate="print"/>
          <a:srcRect/>
          <a:stretch>
            <a:fillRect/>
          </a:stretch>
        </p:blipFill>
        <p:spPr bwMode="auto">
          <a:xfrm>
            <a:off x="3777037" y="2279073"/>
            <a:ext cx="3023813" cy="3212802"/>
          </a:xfrm>
          <a:prstGeom prst="rect">
            <a:avLst/>
          </a:prstGeom>
          <a:noFill/>
        </p:spPr>
      </p:pic>
      <p:pic>
        <p:nvPicPr>
          <p:cNvPr id="6" name="Picture 2" descr="D:\Begriffe\Projekte\Vortrag\McDFA\Stack_inst_out.png"/>
          <p:cNvPicPr>
            <a:picLocks noChangeAspect="1" noChangeArrowheads="1"/>
          </p:cNvPicPr>
          <p:nvPr/>
        </p:nvPicPr>
        <p:blipFill>
          <a:blip r:embed="rId4" cstate="print"/>
          <a:srcRect/>
          <a:stretch>
            <a:fillRect/>
          </a:stretch>
        </p:blipFill>
        <p:spPr bwMode="auto">
          <a:xfrm>
            <a:off x="552450" y="2336223"/>
            <a:ext cx="2676525" cy="2958665"/>
          </a:xfrm>
          <a:prstGeom prst="rect">
            <a:avLst/>
          </a:prstGeom>
          <a:noFill/>
        </p:spPr>
      </p:pic>
      <p:sp>
        <p:nvSpPr>
          <p:cNvPr id="2" name="Titel 1"/>
          <p:cNvSpPr>
            <a:spLocks noGrp="1"/>
          </p:cNvSpPr>
          <p:nvPr>
            <p:ph type="title"/>
          </p:nvPr>
        </p:nvSpPr>
        <p:spPr/>
        <p:txBody>
          <a:bodyPr/>
          <a:lstStyle/>
          <a:p>
            <a:r>
              <a:rPr lang="en-US" dirty="0" smtClean="0"/>
              <a:t>„</a:t>
            </a:r>
            <a:r>
              <a:rPr lang="en-US" i="1" dirty="0" err="1" smtClean="0"/>
              <a:t>FiniteStack</a:t>
            </a:r>
            <a:r>
              <a:rPr lang="en-US" dirty="0" smtClean="0"/>
              <a:t>“ - a generic data structure as FSM!</a:t>
            </a:r>
            <a:endParaRPr lang="en-US" dirty="0"/>
          </a:p>
        </p:txBody>
      </p:sp>
      <p:sp>
        <p:nvSpPr>
          <p:cNvPr id="3" name="Textplatzhalter 2"/>
          <p:cNvSpPr>
            <a:spLocks noGrp="1"/>
          </p:cNvSpPr>
          <p:nvPr>
            <p:ph type="body" sz="quarter" idx="11"/>
          </p:nvPr>
        </p:nvSpPr>
        <p:spPr/>
        <p:txBody>
          <a:bodyPr/>
          <a:lstStyle/>
          <a:p>
            <a:r>
              <a:rPr lang="en-US" dirty="0" smtClean="0"/>
              <a:t>“Output-Events” enable the usual McFSM event-coupling.  </a:t>
            </a:r>
            <a:endParaRPr lang="en-US" dirty="0"/>
          </a:p>
        </p:txBody>
      </p:sp>
      <p:sp>
        <p:nvSpPr>
          <p:cNvPr id="4" name="Textfeld 3"/>
          <p:cNvSpPr txBox="1"/>
          <p:nvPr/>
        </p:nvSpPr>
        <p:spPr>
          <a:xfrm>
            <a:off x="465137" y="1924020"/>
            <a:ext cx="8207376" cy="338554"/>
          </a:xfrm>
          <a:prstGeom prst="rect">
            <a:avLst/>
          </a:prstGeom>
        </p:spPr>
        <p:txBody>
          <a:bodyPr wrap="square" rtlCol="0">
            <a:spAutoFit/>
          </a:bodyPr>
          <a:lstStyle/>
          <a:p>
            <a:pPr algn="l">
              <a:lnSpc>
                <a:spcPct val="100000"/>
              </a:lnSpc>
            </a:pPr>
            <a:r>
              <a:rPr lang="de-DE" sz="1600" b="1" kern="0" dirty="0" smtClean="0"/>
              <a:t>Sample „</a:t>
            </a:r>
            <a:r>
              <a:rPr lang="de-DE" sz="1600" b="1" kern="0" dirty="0" err="1" smtClean="0"/>
              <a:t>FiniteStack</a:t>
            </a:r>
            <a:r>
              <a:rPr lang="de-DE" sz="1600" b="1" kern="0" dirty="0" smtClean="0"/>
              <a:t>“ </a:t>
            </a:r>
            <a:r>
              <a:rPr lang="de-DE" sz="1400" b="1" kern="0" dirty="0" smtClean="0"/>
              <a:t>– (</a:t>
            </a:r>
            <a:r>
              <a:rPr lang="de-DE" sz="1400" b="1" kern="0" dirty="0" err="1" smtClean="0"/>
              <a:t>some</a:t>
            </a:r>
            <a:r>
              <a:rPr lang="de-DE" sz="1400" b="1" kern="0" dirty="0" smtClean="0"/>
              <a:t> </a:t>
            </a:r>
            <a:r>
              <a:rPr lang="de-DE" sz="1400" b="1" i="1" kern="0" dirty="0" smtClean="0"/>
              <a:t>Output</a:t>
            </a:r>
            <a:r>
              <a:rPr lang="de-DE" sz="1400" b="1" kern="0" dirty="0" smtClean="0"/>
              <a:t>-Events)</a:t>
            </a:r>
            <a:r>
              <a:rPr lang="de-DE" sz="1600" b="1" kern="0" dirty="0" smtClean="0"/>
              <a:t>:</a:t>
            </a:r>
            <a:endParaRPr lang="de-DE" sz="1600" b="1" kern="0" dirty="0" smtClean="0">
              <a:solidFill>
                <a:schemeClr val="bg1">
                  <a:lumMod val="75000"/>
                </a:schemeClr>
              </a:solidFill>
            </a:endParaRPr>
          </a:p>
        </p:txBody>
      </p:sp>
      <p:sp>
        <p:nvSpPr>
          <p:cNvPr id="12" name="Textfeld 11"/>
          <p:cNvSpPr txBox="1"/>
          <p:nvPr/>
        </p:nvSpPr>
        <p:spPr>
          <a:xfrm>
            <a:off x="7370763" y="5960208"/>
            <a:ext cx="1530350" cy="307777"/>
          </a:xfrm>
          <a:prstGeom prst="rect">
            <a:avLst/>
          </a:prstGeom>
        </p:spPr>
        <p:txBody>
          <a:bodyPr wrap="square" rtlCol="0">
            <a:spAutoFit/>
          </a:bodyPr>
          <a:lstStyle/>
          <a:p>
            <a:pPr algn="l">
              <a:lnSpc>
                <a:spcPct val="100000"/>
              </a:lnSpc>
            </a:pPr>
            <a:r>
              <a:rPr lang="de-DE" sz="1400" b="1" u="sng" kern="0" dirty="0" err="1" smtClean="0">
                <a:solidFill>
                  <a:schemeClr val="tx1">
                    <a:lumMod val="50000"/>
                    <a:lumOff val="50000"/>
                  </a:schemeClr>
                </a:solidFill>
              </a:rPr>
              <a:t>memo</a:t>
            </a:r>
            <a:r>
              <a:rPr lang="de-DE" sz="1400" b="1" u="sng" kern="0" dirty="0" smtClean="0">
                <a:solidFill>
                  <a:schemeClr val="tx1">
                    <a:lumMod val="50000"/>
                    <a:lumOff val="50000"/>
                  </a:schemeClr>
                </a:solidFill>
              </a:rPr>
              <a:t>:</a:t>
            </a:r>
            <a:r>
              <a:rPr lang="de-DE" sz="1400" b="1" kern="0" dirty="0" smtClean="0">
                <a:solidFill>
                  <a:schemeClr val="tx1">
                    <a:lumMod val="50000"/>
                    <a:lumOff val="50000"/>
                  </a:schemeClr>
                </a:solidFill>
              </a:rPr>
              <a:t>  </a:t>
            </a:r>
            <a:r>
              <a:rPr lang="de-DE" sz="1400" b="1" kern="0" dirty="0" smtClean="0"/>
              <a:t>y</a:t>
            </a:r>
            <a:r>
              <a:rPr lang="de-DE" sz="1400" b="1" kern="0" dirty="0" smtClean="0">
                <a:solidFill>
                  <a:schemeClr val="tx1">
                    <a:lumMod val="50000"/>
                    <a:lumOff val="50000"/>
                  </a:schemeClr>
                </a:solidFill>
              </a:rPr>
              <a:t>=f(</a:t>
            </a:r>
            <a:r>
              <a:rPr lang="de-DE" sz="1400" b="1" kern="0" dirty="0" smtClean="0"/>
              <a:t>x</a:t>
            </a:r>
            <a:r>
              <a:rPr lang="de-DE" sz="1400" b="1" kern="0" dirty="0" smtClean="0">
                <a:solidFill>
                  <a:schemeClr val="tx1">
                    <a:lumMod val="50000"/>
                    <a:lumOff val="50000"/>
                  </a:schemeClr>
                </a:solidFill>
              </a:rPr>
              <a:t>);</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4" name="Textfeld 13"/>
          <p:cNvSpPr txBox="1"/>
          <p:nvPr/>
        </p:nvSpPr>
        <p:spPr>
          <a:xfrm>
            <a:off x="1179513" y="5324793"/>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instance</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5" name="Textfeld 14"/>
          <p:cNvSpPr txBox="1"/>
          <p:nvPr/>
        </p:nvSpPr>
        <p:spPr>
          <a:xfrm>
            <a:off x="4403725" y="5323304"/>
            <a:ext cx="1530350" cy="307777"/>
          </a:xfrm>
          <a:prstGeom prst="rect">
            <a:avLst/>
          </a:prstGeom>
        </p:spPr>
        <p:txBody>
          <a:bodyPr wrap="square" rtlCol="0">
            <a:spAutoFit/>
          </a:bodyPr>
          <a:lstStyle/>
          <a:p>
            <a:pPr algn="l">
              <a:lnSpc>
                <a:spcPct val="100000"/>
              </a:lnSpc>
            </a:pPr>
            <a:r>
              <a:rPr lang="de-DE" sz="1400" b="1" u="sng" kern="0" noProof="0" dirty="0" err="1" smtClean="0">
                <a:solidFill>
                  <a:schemeClr val="tx1">
                    <a:lumMod val="50000"/>
                    <a:lumOff val="50000"/>
                  </a:schemeClr>
                </a:solidFill>
              </a:rPr>
              <a:t>class</a:t>
            </a:r>
            <a:endParaRPr kumimoji="0" lang="en-U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7" name="Textfeld 16"/>
          <p:cNvSpPr txBox="1"/>
          <p:nvPr/>
        </p:nvSpPr>
        <p:spPr>
          <a:xfrm>
            <a:off x="5724525" y="2066925"/>
            <a:ext cx="638175"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K3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P spid="14"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Plugin</a:t>
            </a:r>
            <a:r>
              <a:rPr lang="en-US" dirty="0" smtClean="0"/>
              <a:t>: Generic data structures as FSMs</a:t>
            </a:r>
            <a:endParaRPr lang="en-US" dirty="0"/>
          </a:p>
        </p:txBody>
      </p:sp>
      <p:sp>
        <p:nvSpPr>
          <p:cNvPr id="3" name="Textplatzhalter 2"/>
          <p:cNvSpPr>
            <a:spLocks noGrp="1"/>
          </p:cNvSpPr>
          <p:nvPr>
            <p:ph type="body" sz="quarter" idx="11"/>
          </p:nvPr>
        </p:nvSpPr>
        <p:spPr>
          <a:xfrm>
            <a:off x="550863" y="1412875"/>
            <a:ext cx="8207375" cy="215444"/>
          </a:xfrm>
        </p:spPr>
        <p:txBody>
          <a:bodyPr/>
          <a:lstStyle/>
          <a:p>
            <a:r>
              <a:rPr lang="en-US" dirty="0" smtClean="0"/>
              <a:t>Any data structure („</a:t>
            </a:r>
            <a:r>
              <a:rPr lang="en-US" dirty="0"/>
              <a:t>Stack“, </a:t>
            </a:r>
            <a:r>
              <a:rPr lang="en-US" dirty="0" smtClean="0"/>
              <a:t>„Queue“, „</a:t>
            </a:r>
            <a:r>
              <a:rPr lang="en-US" dirty="0" err="1" smtClean="0"/>
              <a:t>Prio</a:t>
            </a:r>
            <a:r>
              <a:rPr lang="en-US" dirty="0" smtClean="0"/>
              <a:t>-Queue“, …) can be made finite to use in McFSM as a FSM!  </a:t>
            </a:r>
            <a:endParaRPr lang="en-US" dirty="0"/>
          </a:p>
        </p:txBody>
      </p:sp>
      <p:sp>
        <p:nvSpPr>
          <p:cNvPr id="4" name="Textfeld 3"/>
          <p:cNvSpPr txBox="1"/>
          <p:nvPr/>
        </p:nvSpPr>
        <p:spPr>
          <a:xfrm>
            <a:off x="436562" y="1723995"/>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dirty="0" smtClean="0">
                <a:ln>
                  <a:noFill/>
                </a:ln>
                <a:solidFill>
                  <a:schemeClr val="tx1"/>
                </a:solidFill>
                <a:effectLst/>
                <a:uLnTx/>
                <a:uFillTx/>
                <a:latin typeface="+mj-lt"/>
                <a:ea typeface="+mj-ea"/>
                <a:cs typeface="+mj-cs"/>
              </a:rPr>
              <a:t>The compiler </a:t>
            </a:r>
            <a:r>
              <a:rPr kumimoji="0" lang="en-US" sz="1600" b="1" i="0" u="none" strike="noStrike" kern="0" cap="none" spc="0" normalizeH="0" dirty="0" smtClean="0">
                <a:ln>
                  <a:noFill/>
                </a:ln>
                <a:solidFill>
                  <a:schemeClr val="tx1"/>
                </a:solidFill>
                <a:effectLst/>
                <a:uLnTx/>
                <a:uFillTx/>
                <a:latin typeface="+mj-lt"/>
                <a:ea typeface="+mj-ea"/>
                <a:cs typeface="+mj-cs"/>
              </a:rPr>
              <a:t>knows everything to reason about at compile-time!</a:t>
            </a:r>
            <a:endParaRPr kumimoji="0" lang="en-US" sz="1600" b="1" i="0" u="none" strike="noStrike" kern="0" cap="none" spc="0" normalizeH="0" dirty="0" smtClean="0">
              <a:ln>
                <a:noFill/>
              </a:ln>
              <a:solidFill>
                <a:schemeClr val="bg1">
                  <a:lumMod val="75000"/>
                </a:schemeClr>
              </a:solidFill>
              <a:effectLst/>
              <a:uLnTx/>
              <a:uFillTx/>
              <a:latin typeface="+mj-lt"/>
              <a:ea typeface="+mj-ea"/>
              <a:cs typeface="+mj-cs"/>
            </a:endParaRPr>
          </a:p>
        </p:txBody>
      </p:sp>
      <p:sp>
        <p:nvSpPr>
          <p:cNvPr id="5" name="Textfeld 4"/>
          <p:cNvSpPr txBox="1"/>
          <p:nvPr/>
        </p:nvSpPr>
        <p:spPr>
          <a:xfrm>
            <a:off x="931863" y="2181225"/>
            <a:ext cx="1925637" cy="1015663"/>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the class-automaton</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the instance-automata</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all instance input-events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all interconnections </a:t>
            </a:r>
            <a:endParaRPr kumimoji="0" lang="en-US" u="sng" strike="noStrike" kern="0" cap="none" spc="0" normalizeH="0" baseline="0" noProof="0" dirty="0" smtClean="0">
              <a:ln>
                <a:noFill/>
              </a:ln>
              <a:solidFill>
                <a:schemeClr val="tx1"/>
              </a:solidFill>
              <a:effectLst/>
              <a:uLnTx/>
              <a:uFillTx/>
              <a:latin typeface="+mj-lt"/>
              <a:ea typeface="+mj-ea"/>
              <a:cs typeface="+mj-cs"/>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u="sng" strike="noStrike" kern="0" cap="none" spc="0" normalizeH="0" baseline="0" noProof="0" dirty="0" smtClean="0">
              <a:ln>
                <a:noFill/>
              </a:ln>
              <a:solidFill>
                <a:schemeClr val="tx1"/>
              </a:solidFill>
              <a:effectLst/>
              <a:uLnTx/>
              <a:uFillTx/>
              <a:latin typeface="+mj-lt"/>
              <a:ea typeface="+mj-ea"/>
              <a:cs typeface="+mj-cs"/>
            </a:endParaRPr>
          </a:p>
        </p:txBody>
      </p:sp>
      <p:sp>
        <p:nvSpPr>
          <p:cNvPr id="10" name="Textfeld 9"/>
          <p:cNvSpPr txBox="1"/>
          <p:nvPr/>
        </p:nvSpPr>
        <p:spPr>
          <a:xfrm>
            <a:off x="550862" y="4210050"/>
            <a:ext cx="788828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kern="0" cap="none" spc="0" normalizeH="0" baseline="0" dirty="0" smtClean="0">
                <a:ln>
                  <a:noFill/>
                </a:ln>
                <a:solidFill>
                  <a:schemeClr val="tx1"/>
                </a:solidFill>
                <a:effectLst/>
                <a:uLnTx/>
                <a:uFillTx/>
                <a:latin typeface="+mj-lt"/>
                <a:ea typeface="+mj-ea"/>
                <a:cs typeface="+mj-cs"/>
              </a:rPr>
              <a:t>Only the order of “external”-events</a:t>
            </a:r>
            <a:r>
              <a:rPr kumimoji="0" lang="en-US" sz="1400" b="1" u="none" strike="noStrike" kern="0" cap="none" spc="0" normalizeH="0" dirty="0" smtClean="0">
                <a:ln>
                  <a:noFill/>
                </a:ln>
                <a:solidFill>
                  <a:schemeClr val="tx1"/>
                </a:solidFill>
                <a:effectLst/>
                <a:uLnTx/>
                <a:uFillTx/>
                <a:latin typeface="+mj-lt"/>
                <a:ea typeface="+mj-ea"/>
                <a:cs typeface="+mj-cs"/>
              </a:rPr>
              <a:t> comes at run-time. </a:t>
            </a:r>
            <a:endParaRPr kumimoji="0" lang="en-US" sz="1400" b="1" u="none" strike="noStrike" kern="0" cap="none" spc="0" normalizeH="0" baseline="0" dirty="0" smtClean="0">
              <a:ln>
                <a:noFill/>
              </a:ln>
              <a:solidFill>
                <a:schemeClr val="tx1"/>
              </a:solidFill>
              <a:effectLst/>
              <a:uLnTx/>
              <a:uFillTx/>
              <a:latin typeface="+mj-lt"/>
              <a:ea typeface="+mj-ea"/>
              <a:cs typeface="+mj-cs"/>
            </a:endParaRPr>
          </a:p>
        </p:txBody>
      </p:sp>
      <p:sp>
        <p:nvSpPr>
          <p:cNvPr id="8" name="Textfeld 7"/>
          <p:cNvSpPr txBox="1"/>
          <p:nvPr/>
        </p:nvSpPr>
        <p:spPr>
          <a:xfrm>
            <a:off x="493712" y="3295620"/>
            <a:ext cx="8207376"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dirty="0" smtClean="0">
                <a:ln>
                  <a:noFill/>
                </a:ln>
                <a:solidFill>
                  <a:schemeClr val="tx1"/>
                </a:solidFill>
                <a:effectLst/>
                <a:uLnTx/>
                <a:uFillTx/>
                <a:latin typeface="+mj-lt"/>
                <a:ea typeface="+mj-ea"/>
                <a:cs typeface="+mj-cs"/>
              </a:rPr>
              <a:t>Every single event,  internal</a:t>
            </a:r>
            <a:r>
              <a:rPr kumimoji="0" lang="en-US" sz="1400" b="1" i="0" u="none" strike="noStrike" kern="0" cap="none" spc="0" normalizeH="0" dirty="0" smtClean="0">
                <a:ln>
                  <a:noFill/>
                </a:ln>
                <a:solidFill>
                  <a:schemeClr val="tx1"/>
                </a:solidFill>
                <a:effectLst/>
                <a:uLnTx/>
                <a:uFillTx/>
                <a:latin typeface="+mj-lt"/>
                <a:ea typeface="+mj-ea"/>
                <a:cs typeface="+mj-cs"/>
              </a:rPr>
              <a:t> or external, </a:t>
            </a:r>
            <a:r>
              <a:rPr kumimoji="0" lang="en-US" sz="1400" b="1" i="0" u="none" strike="noStrike" kern="0" cap="none" spc="0" normalizeH="0" baseline="0" dirty="0" smtClean="0">
                <a:ln>
                  <a:noFill/>
                </a:ln>
                <a:solidFill>
                  <a:schemeClr val="tx1"/>
                </a:solidFill>
                <a:effectLst/>
                <a:uLnTx/>
                <a:uFillTx/>
                <a:latin typeface="+mj-lt"/>
                <a:ea typeface="+mj-ea"/>
                <a:cs typeface="+mj-cs"/>
              </a:rPr>
              <a:t>is processed strictly deterministically!</a:t>
            </a:r>
            <a:endParaRPr kumimoji="0" lang="en-US" sz="1400" b="1" i="0" u="none" strike="noStrike" kern="0" cap="none" spc="0" normalizeH="0" dirty="0" smtClean="0">
              <a:ln>
                <a:noFill/>
              </a:ln>
              <a:solidFill>
                <a:schemeClr val="bg1">
                  <a:lumMod val="75000"/>
                </a:schemeClr>
              </a:solidFill>
              <a:effectLst/>
              <a:uLnTx/>
              <a:uFillTx/>
              <a:latin typeface="+mj-lt"/>
              <a:ea typeface="+mj-ea"/>
              <a:cs typeface="+mj-cs"/>
            </a:endParaRPr>
          </a:p>
        </p:txBody>
      </p:sp>
      <p:sp>
        <p:nvSpPr>
          <p:cNvPr id="9" name="Textfeld 8"/>
          <p:cNvSpPr txBox="1"/>
          <p:nvPr/>
        </p:nvSpPr>
        <p:spPr>
          <a:xfrm>
            <a:off x="561975" y="5600700"/>
            <a:ext cx="6096000" cy="461665"/>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kern="0" cap="none" spc="0" normalizeH="0" baseline="0" dirty="0" smtClean="0">
                <a:ln>
                  <a:noFill/>
                </a:ln>
                <a:solidFill>
                  <a:schemeClr val="tx1"/>
                </a:solidFill>
                <a:effectLst/>
                <a:uLnTx/>
                <a:uFillTx/>
                <a:latin typeface="+mj-lt"/>
                <a:ea typeface="+mj-ea"/>
                <a:cs typeface="+mj-cs"/>
              </a:rPr>
              <a:t>The plug-in interface gets enough information to build</a:t>
            </a:r>
            <a:r>
              <a:rPr kumimoji="0" lang="en-US" u="none" strike="noStrike" kern="0" cap="none" spc="0" normalizeH="0" dirty="0" smtClean="0">
                <a:ln>
                  <a:noFill/>
                </a:ln>
                <a:solidFill>
                  <a:schemeClr val="tx1"/>
                </a:solidFill>
                <a:effectLst/>
                <a:uLnTx/>
                <a:uFillTx/>
                <a:latin typeface="+mj-lt"/>
                <a:ea typeface="+mj-ea"/>
                <a:cs typeface="+mj-cs"/>
              </a:rPr>
              <a:t> the </a:t>
            </a:r>
            <a:r>
              <a:rPr kumimoji="0" lang="en-US" i="1" u="none" strike="noStrike" kern="0" cap="none" spc="0" normalizeH="0" baseline="0" dirty="0" smtClean="0">
                <a:ln>
                  <a:noFill/>
                </a:ln>
                <a:solidFill>
                  <a:schemeClr val="tx1"/>
                </a:solidFill>
                <a:effectLst/>
                <a:uLnTx/>
                <a:uFillTx/>
                <a:latin typeface="+mj-lt"/>
                <a:ea typeface="+mj-ea"/>
                <a:cs typeface="+mj-cs"/>
              </a:rPr>
              <a:t>small</a:t>
            </a:r>
            <a:r>
              <a:rPr kumimoji="0" lang="en-US" u="none" strike="noStrike" kern="0" cap="none" spc="0" normalizeH="0" baseline="0" dirty="0" smtClean="0">
                <a:ln>
                  <a:noFill/>
                </a:ln>
                <a:solidFill>
                  <a:schemeClr val="tx1"/>
                </a:solidFill>
                <a:effectLst/>
                <a:uLnTx/>
                <a:uFillTx/>
                <a:latin typeface="+mj-lt"/>
                <a:ea typeface="+mj-ea"/>
                <a:cs typeface="+mj-cs"/>
              </a:rPr>
              <a:t> compile-time automata and enables the IDE to reason </a:t>
            </a:r>
            <a:r>
              <a:rPr lang="en-US" kern="0" dirty="0" smtClean="0">
                <a:latin typeface="+mj-lt"/>
                <a:ea typeface="+mj-ea"/>
                <a:cs typeface="+mj-cs"/>
              </a:rPr>
              <a:t>about potentially huge FSMs like “</a:t>
            </a:r>
            <a:r>
              <a:rPr lang="en-US" kern="0" dirty="0" err="1" smtClean="0">
                <a:latin typeface="+mj-lt"/>
                <a:ea typeface="+mj-ea"/>
                <a:cs typeface="+mj-cs"/>
              </a:rPr>
              <a:t>FiniteStack</a:t>
            </a:r>
            <a:r>
              <a:rPr lang="en-US" kern="0" dirty="0" smtClean="0">
                <a:latin typeface="+mj-lt"/>
                <a:ea typeface="+mj-ea"/>
                <a:cs typeface="+mj-cs"/>
              </a:rPr>
              <a:t>”.</a:t>
            </a:r>
          </a:p>
        </p:txBody>
      </p:sp>
      <p:sp>
        <p:nvSpPr>
          <p:cNvPr id="12" name="Textfeld 11"/>
          <p:cNvSpPr txBox="1"/>
          <p:nvPr/>
        </p:nvSpPr>
        <p:spPr>
          <a:xfrm>
            <a:off x="560387" y="5153085"/>
            <a:ext cx="7659687"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0" cap="none" spc="0" normalizeH="0" baseline="0" dirty="0" smtClean="0">
                <a:ln>
                  <a:noFill/>
                </a:ln>
                <a:solidFill>
                  <a:schemeClr val="tx1"/>
                </a:solidFill>
                <a:effectLst/>
                <a:uLnTx/>
                <a:uFillTx/>
                <a:latin typeface="+mj-lt"/>
                <a:ea typeface="+mj-ea"/>
                <a:cs typeface="+mj-cs"/>
              </a:rPr>
              <a:t>We can use “</a:t>
            </a:r>
            <a:r>
              <a:rPr kumimoji="0" lang="en-US" sz="1600" b="1" u="none" strike="noStrike" kern="0" cap="none" spc="0" normalizeH="0" baseline="0" dirty="0" err="1" smtClean="0">
                <a:ln>
                  <a:noFill/>
                </a:ln>
                <a:solidFill>
                  <a:schemeClr val="tx1"/>
                </a:solidFill>
                <a:effectLst/>
                <a:uLnTx/>
                <a:uFillTx/>
                <a:latin typeface="+mj-lt"/>
                <a:ea typeface="+mj-ea"/>
                <a:cs typeface="+mj-cs"/>
              </a:rPr>
              <a:t>FiniteStack</a:t>
            </a:r>
            <a:r>
              <a:rPr kumimoji="0" lang="en-US" sz="1600" b="1" u="none" strike="noStrike" kern="0" cap="none" spc="0" normalizeH="0" baseline="0" dirty="0" smtClean="0">
                <a:ln>
                  <a:noFill/>
                </a:ln>
                <a:solidFill>
                  <a:schemeClr val="tx1"/>
                </a:solidFill>
                <a:effectLst/>
                <a:uLnTx/>
                <a:uFillTx/>
                <a:latin typeface="+mj-lt"/>
                <a:ea typeface="+mj-ea"/>
                <a:cs typeface="+mj-cs"/>
              </a:rPr>
              <a:t>” like </a:t>
            </a:r>
            <a:r>
              <a:rPr kumimoji="0" lang="en-US" sz="1600" b="1" u="none" strike="noStrike" kern="0" cap="none" spc="0" normalizeH="0" dirty="0" smtClean="0">
                <a:ln>
                  <a:noFill/>
                </a:ln>
                <a:solidFill>
                  <a:schemeClr val="tx1"/>
                </a:solidFill>
                <a:effectLst/>
                <a:uLnTx/>
                <a:uFillTx/>
                <a:latin typeface="+mj-lt"/>
                <a:ea typeface="+mj-ea"/>
                <a:cs typeface="+mj-cs"/>
              </a:rPr>
              <a:t>any other FSM in McFSM!</a:t>
            </a:r>
            <a:endParaRPr kumimoji="0" lang="en-US" sz="1600" b="1" u="none" strike="noStrike" kern="0" cap="none" spc="0" normalizeH="0" baseline="0" dirty="0" smtClean="0">
              <a:ln>
                <a:noFill/>
              </a:ln>
              <a:solidFill>
                <a:schemeClr val="tx1"/>
              </a:solidFill>
              <a:effectLst/>
              <a:uLnTx/>
              <a:uFillTx/>
              <a:latin typeface="+mj-lt"/>
              <a:ea typeface="+mj-ea"/>
              <a:cs typeface="+mj-cs"/>
            </a:endParaRPr>
          </a:p>
        </p:txBody>
      </p:sp>
      <p:sp>
        <p:nvSpPr>
          <p:cNvPr id="13" name="Textfeld 12"/>
          <p:cNvSpPr txBox="1"/>
          <p:nvPr/>
        </p:nvSpPr>
        <p:spPr>
          <a:xfrm>
            <a:off x="3360738" y="2181225"/>
            <a:ext cx="2211387" cy="646331"/>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the order of FSMs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the order of “internal”-events </a:t>
            </a:r>
            <a:endParaRPr kumimoji="0" lang="en-US" u="sng" strike="noStrike" kern="0" cap="none" spc="0" normalizeH="0" baseline="0" noProof="0" dirty="0" smtClean="0">
              <a:ln>
                <a:noFill/>
              </a:ln>
              <a:solidFill>
                <a:schemeClr val="tx1"/>
              </a:solidFill>
              <a:effectLst/>
              <a:uLnTx/>
              <a:uFillTx/>
              <a:latin typeface="+mj-lt"/>
              <a:ea typeface="+mj-ea"/>
              <a:cs typeface="+mj-cs"/>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u="sng" strike="noStrike" kern="0" cap="none" spc="0" normalizeH="0" baseline="0" noProof="0" dirty="0" smtClean="0">
              <a:ln>
                <a:noFill/>
              </a:ln>
              <a:solidFill>
                <a:schemeClr val="tx1"/>
              </a:solidFill>
              <a:effectLst/>
              <a:uLnTx/>
              <a:uFillTx/>
              <a:latin typeface="+mj-lt"/>
              <a:ea typeface="+mj-ea"/>
              <a:cs typeface="+mj-cs"/>
            </a:endParaRPr>
          </a:p>
        </p:txBody>
      </p:sp>
      <p:sp>
        <p:nvSpPr>
          <p:cNvPr id="14" name="Textfeld 13"/>
          <p:cNvSpPr txBox="1"/>
          <p:nvPr/>
        </p:nvSpPr>
        <p:spPr>
          <a:xfrm>
            <a:off x="5827713" y="2181225"/>
            <a:ext cx="2211387" cy="646331"/>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kern="0" dirty="0" smtClean="0">
                <a:latin typeface="+mj-lt"/>
                <a:ea typeface="+mj-ea"/>
                <a:cs typeface="+mj-cs"/>
              </a:rPr>
              <a:t> </a:t>
            </a:r>
            <a:r>
              <a:rPr lang="en-US" kern="0" dirty="0" err="1" smtClean="0">
                <a:latin typeface="+mj-lt"/>
                <a:ea typeface="+mj-ea"/>
                <a:cs typeface="+mj-cs"/>
              </a:rPr>
              <a:t>reachability</a:t>
            </a:r>
            <a:r>
              <a:rPr lang="en-US" kern="0" dirty="0" smtClean="0">
                <a:latin typeface="+mj-lt"/>
                <a:ea typeface="+mj-ea"/>
                <a:cs typeface="+mj-cs"/>
              </a:rPr>
              <a:t> assertions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trike="noStrike" kern="0" cap="none" spc="0" normalizeH="0" baseline="0" noProof="0" dirty="0" smtClean="0">
                <a:ln>
                  <a:noFill/>
                </a:ln>
                <a:solidFill>
                  <a:schemeClr val="tx1"/>
                </a:solidFill>
                <a:effectLst/>
                <a:uLnTx/>
                <a:uFillTx/>
                <a:latin typeface="+mj-lt"/>
                <a:ea typeface="+mj-ea"/>
                <a:cs typeface="+mj-cs"/>
              </a:rPr>
              <a:t> </a:t>
            </a:r>
            <a:r>
              <a:rPr lang="en-US" kern="0" dirty="0" smtClean="0">
                <a:latin typeface="+mj-lt"/>
                <a:ea typeface="+mj-ea"/>
                <a:cs typeface="+mj-cs"/>
              </a:rPr>
              <a:t>max-number of steps</a:t>
            </a:r>
            <a:endParaRPr kumimoji="0" lang="en-US" u="sng" strike="noStrike" kern="0" cap="none" spc="0" normalizeH="0" baseline="0" noProof="0" dirty="0" smtClean="0">
              <a:ln>
                <a:noFill/>
              </a:ln>
              <a:solidFill>
                <a:schemeClr val="tx1"/>
              </a:solidFill>
              <a:effectLst/>
              <a:uLnTx/>
              <a:uFillTx/>
              <a:latin typeface="+mj-lt"/>
              <a:ea typeface="+mj-ea"/>
              <a:cs typeface="+mj-cs"/>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u="sng" strike="noStrike" kern="0" cap="none" spc="0" normalizeH="0" baseline="0" noProof="0" dirty="0" smtClean="0">
              <a:ln>
                <a:noFill/>
              </a:ln>
              <a:solidFill>
                <a:schemeClr val="tx1"/>
              </a:solidFill>
              <a:effectLst/>
              <a:uLnTx/>
              <a:uFillTx/>
              <a:latin typeface="+mj-lt"/>
              <a:ea typeface="+mj-ea"/>
              <a:cs typeface="+mj-cs"/>
            </a:endParaRPr>
          </a:p>
        </p:txBody>
      </p:sp>
      <p:sp>
        <p:nvSpPr>
          <p:cNvPr id="15" name="Textfeld 14"/>
          <p:cNvSpPr txBox="1"/>
          <p:nvPr/>
        </p:nvSpPr>
        <p:spPr>
          <a:xfrm>
            <a:off x="550862" y="4548604"/>
            <a:ext cx="6096000" cy="276999"/>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kern="0" cap="none" spc="0" normalizeH="0" baseline="0" dirty="0" smtClean="0">
                <a:ln>
                  <a:noFill/>
                </a:ln>
                <a:solidFill>
                  <a:schemeClr val="tx1"/>
                </a:solidFill>
                <a:effectLst/>
                <a:uLnTx/>
                <a:uFillTx/>
                <a:latin typeface="+mj-lt"/>
                <a:ea typeface="+mj-ea"/>
                <a:cs typeface="+mj-cs"/>
              </a:rPr>
              <a:t>All “internal”-events have</a:t>
            </a:r>
            <a:r>
              <a:rPr kumimoji="0" lang="en-US" u="none" strike="noStrike" kern="0" cap="none" spc="0" normalizeH="0" dirty="0" smtClean="0">
                <a:ln>
                  <a:noFill/>
                </a:ln>
                <a:solidFill>
                  <a:schemeClr val="tx1"/>
                </a:solidFill>
                <a:effectLst/>
                <a:uLnTx/>
                <a:uFillTx/>
                <a:latin typeface="+mj-lt"/>
                <a:ea typeface="+mj-ea"/>
                <a:cs typeface="+mj-cs"/>
              </a:rPr>
              <a:t> a strictly deterministic order via “XQueue”!</a:t>
            </a:r>
            <a:endParaRPr lang="en-US" kern="0" dirty="0" smtClean="0">
              <a:latin typeface="+mj-lt"/>
              <a:ea typeface="+mj-ea"/>
              <a:cs typeface="+mj-cs"/>
            </a:endParaRPr>
          </a:p>
        </p:txBody>
      </p:sp>
      <p:sp>
        <p:nvSpPr>
          <p:cNvPr id="16" name="Textfeld 15"/>
          <p:cNvSpPr txBox="1"/>
          <p:nvPr/>
        </p:nvSpPr>
        <p:spPr>
          <a:xfrm>
            <a:off x="503237" y="3634174"/>
            <a:ext cx="6096000" cy="276999"/>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u="none" strike="noStrike" kern="0" cap="none" spc="0" normalizeH="0" baseline="0" dirty="0" smtClean="0">
                <a:ln>
                  <a:noFill/>
                </a:ln>
                <a:solidFill>
                  <a:schemeClr val="tx1"/>
                </a:solidFill>
                <a:effectLst/>
                <a:uLnTx/>
                <a:uFillTx/>
                <a:latin typeface="+mj-lt"/>
                <a:ea typeface="+mj-ea"/>
                <a:cs typeface="+mj-cs"/>
              </a:rPr>
              <a:t>The </a:t>
            </a:r>
            <a:r>
              <a:rPr kumimoji="0" lang="en-US" u="none" strike="noStrike" kern="0" cap="none" spc="0" normalizeH="0" dirty="0" smtClean="0">
                <a:ln>
                  <a:noFill/>
                </a:ln>
                <a:solidFill>
                  <a:schemeClr val="tx1"/>
                </a:solidFill>
                <a:effectLst/>
                <a:uLnTx/>
                <a:uFillTx/>
                <a:latin typeface="+mj-lt"/>
                <a:ea typeface="+mj-ea"/>
                <a:cs typeface="+mj-cs"/>
              </a:rPr>
              <a:t>“XQueue” ensures determinism – like the “call-stack” does for recursive functions.</a:t>
            </a:r>
            <a:endParaRPr lang="en-US" kern="0" dirty="0" smtClean="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0" grpId="0"/>
      <p:bldP spid="8" grpId="0"/>
      <p:bldP spid="9"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0162" name="Picture 2" descr="D:\McFSM\doc\ICSE_2017\Unsere_Webseite\img\title.jpg"/>
          <p:cNvPicPr>
            <a:picLocks noChangeAspect="1" noChangeArrowheads="1"/>
          </p:cNvPicPr>
          <p:nvPr/>
        </p:nvPicPr>
        <p:blipFill>
          <a:blip r:embed="rId2" cstate="print"/>
          <a:srcRect/>
          <a:stretch>
            <a:fillRect/>
          </a:stretch>
        </p:blipFill>
        <p:spPr bwMode="auto">
          <a:xfrm>
            <a:off x="0" y="955675"/>
            <a:ext cx="9144000" cy="513873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Plugin-interface</a:t>
            </a:r>
            <a:endParaRPr lang="en-US" dirty="0"/>
          </a:p>
        </p:txBody>
      </p:sp>
      <p:sp>
        <p:nvSpPr>
          <p:cNvPr id="3" name="Textplatzhalter 2"/>
          <p:cNvSpPr>
            <a:spLocks noGrp="1"/>
          </p:cNvSpPr>
          <p:nvPr>
            <p:ph type="body" sz="quarter" idx="11"/>
          </p:nvPr>
        </p:nvSpPr>
        <p:spPr>
          <a:xfrm>
            <a:off x="550863" y="1412875"/>
            <a:ext cx="8207375" cy="215444"/>
          </a:xfrm>
        </p:spPr>
        <p:txBody>
          <a:bodyPr/>
          <a:lstStyle/>
          <a:p>
            <a:r>
              <a:rPr lang="en-US" dirty="0" smtClean="0"/>
              <a:t>Any data structure („</a:t>
            </a:r>
            <a:r>
              <a:rPr lang="en-US" dirty="0"/>
              <a:t>Stack“, </a:t>
            </a:r>
            <a:r>
              <a:rPr lang="en-US" dirty="0" smtClean="0"/>
              <a:t>„Queue“, „</a:t>
            </a:r>
            <a:r>
              <a:rPr lang="en-US" dirty="0" err="1" smtClean="0"/>
              <a:t>Prio</a:t>
            </a:r>
            <a:r>
              <a:rPr lang="en-US" dirty="0" smtClean="0"/>
              <a:t>-Queue“, …) can be made finite to use in McFSM as a FSM!  </a:t>
            </a:r>
            <a:endParaRPr lang="en-US" dirty="0"/>
          </a:p>
        </p:txBody>
      </p:sp>
      <p:sp>
        <p:nvSpPr>
          <p:cNvPr id="4" name="Textfeld 3"/>
          <p:cNvSpPr txBox="1"/>
          <p:nvPr/>
        </p:nvSpPr>
        <p:spPr>
          <a:xfrm>
            <a:off x="450962" y="1723995"/>
            <a:ext cx="8207376"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baseline="0" dirty="0" smtClean="0">
                <a:ln>
                  <a:noFill/>
                </a:ln>
                <a:solidFill>
                  <a:schemeClr val="tx1"/>
                </a:solidFill>
                <a:effectLst/>
                <a:uLnTx/>
                <a:uFillTx/>
                <a:latin typeface="+mj-lt"/>
                <a:ea typeface="+mj-ea"/>
                <a:cs typeface="+mj-cs"/>
              </a:rPr>
              <a:t>The compiler </a:t>
            </a:r>
            <a:r>
              <a:rPr kumimoji="0" lang="en-US" sz="1400" i="0" u="none" strike="noStrike" kern="0" cap="none" spc="0" normalizeH="0" dirty="0" smtClean="0">
                <a:ln>
                  <a:noFill/>
                </a:ln>
                <a:solidFill>
                  <a:schemeClr val="tx1"/>
                </a:solidFill>
                <a:effectLst/>
                <a:uLnTx/>
                <a:uFillTx/>
                <a:latin typeface="+mj-lt"/>
                <a:ea typeface="+mj-ea"/>
                <a:cs typeface="+mj-cs"/>
              </a:rPr>
              <a:t>gets to know everything to reason about at compile-time!</a:t>
            </a:r>
            <a:endParaRPr kumimoji="0" lang="en-US" sz="1400" i="0" u="none" strike="noStrike" kern="0" cap="none" spc="0" normalizeH="0" dirty="0" smtClean="0">
              <a:ln>
                <a:noFill/>
              </a:ln>
              <a:solidFill>
                <a:schemeClr val="bg1">
                  <a:lumMod val="75000"/>
                </a:schemeClr>
              </a:solidFill>
              <a:effectLst/>
              <a:uLnTx/>
              <a:uFillTx/>
              <a:latin typeface="+mj-lt"/>
              <a:ea typeface="+mj-ea"/>
              <a:cs typeface="+mj-cs"/>
            </a:endParaRPr>
          </a:p>
        </p:txBody>
      </p:sp>
      <p:sp>
        <p:nvSpPr>
          <p:cNvPr id="12" name="Textfeld 11"/>
          <p:cNvSpPr txBox="1"/>
          <p:nvPr/>
        </p:nvSpPr>
        <p:spPr>
          <a:xfrm>
            <a:off x="517187" y="2589885"/>
            <a:ext cx="7659687"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kern="0" cap="none" spc="0" normalizeH="0" baseline="0" dirty="0" smtClean="0">
                <a:ln>
                  <a:noFill/>
                </a:ln>
                <a:solidFill>
                  <a:schemeClr val="tx1"/>
                </a:solidFill>
                <a:effectLst/>
                <a:uLnTx/>
                <a:uFillTx/>
                <a:latin typeface="+mj-lt"/>
                <a:ea typeface="+mj-ea"/>
                <a:cs typeface="+mj-cs"/>
              </a:rPr>
              <a:t>We can use “</a:t>
            </a:r>
            <a:r>
              <a:rPr kumimoji="0" lang="en-US" sz="1600" b="1" u="none" strike="noStrike" kern="0" cap="none" spc="0" normalizeH="0" baseline="0" dirty="0" err="1" smtClean="0">
                <a:ln>
                  <a:noFill/>
                </a:ln>
                <a:solidFill>
                  <a:schemeClr val="tx1"/>
                </a:solidFill>
                <a:effectLst/>
                <a:uLnTx/>
                <a:uFillTx/>
                <a:latin typeface="+mj-lt"/>
                <a:ea typeface="+mj-ea"/>
                <a:cs typeface="+mj-cs"/>
              </a:rPr>
              <a:t>FiniteStack</a:t>
            </a:r>
            <a:r>
              <a:rPr kumimoji="0" lang="en-US" sz="1600" b="1" u="none" strike="noStrike" kern="0" cap="none" spc="0" normalizeH="0" baseline="0" dirty="0" smtClean="0">
                <a:ln>
                  <a:noFill/>
                </a:ln>
                <a:solidFill>
                  <a:schemeClr val="tx1"/>
                </a:solidFill>
                <a:effectLst/>
                <a:uLnTx/>
                <a:uFillTx/>
                <a:latin typeface="+mj-lt"/>
                <a:ea typeface="+mj-ea"/>
                <a:cs typeface="+mj-cs"/>
              </a:rPr>
              <a:t>” like </a:t>
            </a:r>
            <a:r>
              <a:rPr kumimoji="0" lang="en-US" sz="1600" b="1" u="none" strike="noStrike" kern="0" cap="none" spc="0" normalizeH="0" dirty="0" smtClean="0">
                <a:ln>
                  <a:noFill/>
                </a:ln>
                <a:solidFill>
                  <a:schemeClr val="tx1"/>
                </a:solidFill>
                <a:effectLst/>
                <a:uLnTx/>
                <a:uFillTx/>
                <a:latin typeface="+mj-lt"/>
                <a:ea typeface="+mj-ea"/>
                <a:cs typeface="+mj-cs"/>
              </a:rPr>
              <a:t>any other FSM in McFSM!</a:t>
            </a:r>
            <a:endParaRPr kumimoji="0" lang="en-US" sz="1600" b="1" u="none" strike="noStrike" kern="0" cap="none" spc="0" normalizeH="0" baseline="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implementation</a:t>
            </a:r>
            <a:endParaRPr lang="en-US" dirty="0"/>
          </a:p>
        </p:txBody>
      </p:sp>
      <p:sp>
        <p:nvSpPr>
          <p:cNvPr id="3" name="Textplatzhalter 2"/>
          <p:cNvSpPr>
            <a:spLocks noGrp="1"/>
          </p:cNvSpPr>
          <p:nvPr>
            <p:ph type="body" sz="quarter" idx="11"/>
          </p:nvPr>
        </p:nvSpPr>
        <p:spPr/>
        <p:txBody>
          <a:bodyPr/>
          <a:lstStyle/>
          <a:p>
            <a:r>
              <a:rPr lang="en-US" dirty="0" smtClean="0"/>
              <a:t>.</a:t>
            </a:r>
            <a:endParaRPr lang="en-US" dirty="0"/>
          </a:p>
        </p:txBody>
      </p:sp>
      <p:sp>
        <p:nvSpPr>
          <p:cNvPr id="5" name="Textfeld 4"/>
          <p:cNvSpPr txBox="1"/>
          <p:nvPr/>
        </p:nvSpPr>
        <p:spPr>
          <a:xfrm>
            <a:off x="522287" y="2181225"/>
            <a:ext cx="8469313" cy="2067233"/>
          </a:xfrm>
          <a:prstGeom prst="rect">
            <a:avLst/>
          </a:prstGeom>
        </p:spPr>
        <p:txBody>
          <a:bodyPr wrap="square" rtlCol="0">
            <a:spAutoFit/>
          </a:bodyPr>
          <a:lstStyle/>
          <a:p>
            <a:pPr marL="0" marR="0" indent="0" algn="l" defTabSz="914400" rtl="0" eaLnBrk="1" fontAlgn="base" latinLnBrk="0" hangingPunct="1">
              <a:lnSpc>
                <a:spcPts val="2160"/>
              </a:lnSpc>
              <a:spcBef>
                <a:spcPct val="0"/>
              </a:spcBef>
              <a:spcAft>
                <a:spcPct val="0"/>
              </a:spcAft>
              <a:buClrTx/>
              <a:buSzTx/>
              <a:buFont typeface="Arial" pitchFamily="34" charset="0"/>
              <a:buChar char="•"/>
              <a:tabLst/>
            </a:pPr>
            <a:r>
              <a:rPr lang="en-US" sz="1400" kern="0" dirty="0" smtClean="0">
                <a:latin typeface="+mn-lt"/>
                <a:ea typeface="+mj-ea"/>
                <a:cs typeface="+mj-cs"/>
              </a:rPr>
              <a:t> The </a:t>
            </a:r>
            <a:r>
              <a:rPr lang="en-US" sz="1400" b="1" kern="0" dirty="0" smtClean="0">
                <a:latin typeface="+mn-lt"/>
                <a:ea typeface="+mj-ea"/>
                <a:cs typeface="+mj-cs"/>
              </a:rPr>
              <a:t>generated code</a:t>
            </a:r>
          </a:p>
          <a:p>
            <a:pPr lvl="1" algn="l">
              <a:lnSpc>
                <a:spcPts val="2160"/>
              </a:lnSpc>
              <a:buFont typeface="Arial" pitchFamily="34" charset="0"/>
              <a:buChar char="•"/>
            </a:pPr>
            <a:r>
              <a:rPr lang="en-US" sz="1400" kern="0" dirty="0" smtClean="0">
                <a:latin typeface="+mn-lt"/>
                <a:ea typeface="+mj-ea"/>
                <a:cs typeface="+mj-cs"/>
              </a:rPr>
              <a:t> can </a:t>
            </a:r>
            <a:r>
              <a:rPr lang="en-US" sz="1400" b="1" kern="0" dirty="0" smtClean="0">
                <a:latin typeface="+mn-lt"/>
                <a:ea typeface="+mj-ea"/>
                <a:cs typeface="+mj-cs"/>
              </a:rPr>
              <a:t>stand alone</a:t>
            </a:r>
            <a:r>
              <a:rPr lang="en-US" sz="1400" kern="0" dirty="0" smtClean="0">
                <a:latin typeface="+mn-lt"/>
                <a:ea typeface="+mj-ea"/>
                <a:cs typeface="+mj-cs"/>
              </a:rPr>
              <a:t>, it does not need any library or other infrastructure</a:t>
            </a:r>
          </a:p>
          <a:p>
            <a:pPr lvl="1" algn="l">
              <a:lnSpc>
                <a:spcPts val="2160"/>
              </a:lnSpc>
              <a:buFont typeface="Arial" pitchFamily="34" charset="0"/>
              <a:buChar char="•"/>
            </a:pPr>
            <a:r>
              <a:rPr lang="en-US" sz="1400" kern="0" dirty="0" smtClean="0">
                <a:latin typeface="+mn-lt"/>
                <a:ea typeface="+mj-ea"/>
                <a:cs typeface="+mj-cs"/>
              </a:rPr>
              <a:t> can use the </a:t>
            </a:r>
            <a:r>
              <a:rPr lang="en-US" sz="1400" b="1" kern="0" dirty="0" smtClean="0">
                <a:latin typeface="+mn-lt"/>
                <a:ea typeface="+mj-ea"/>
                <a:cs typeface="+mj-cs"/>
              </a:rPr>
              <a:t>language</a:t>
            </a:r>
            <a:r>
              <a:rPr lang="en-US" sz="1400" kern="0" dirty="0" smtClean="0">
                <a:latin typeface="+mn-lt"/>
                <a:ea typeface="+mj-ea"/>
                <a:cs typeface="+mj-cs"/>
              </a:rPr>
              <a:t> of your choice</a:t>
            </a:r>
          </a:p>
          <a:p>
            <a:pPr lvl="1" algn="l">
              <a:lnSpc>
                <a:spcPts val="2160"/>
              </a:lnSpc>
              <a:buFont typeface="Arial" pitchFamily="34" charset="0"/>
              <a:buChar char="•"/>
            </a:pPr>
            <a:r>
              <a:rPr kumimoji="0" lang="en-US" sz="1400" i="0" u="none" strike="noStrike" kern="0" cap="none" spc="0" normalizeH="0" noProof="0" dirty="0" smtClean="0">
                <a:ln>
                  <a:noFill/>
                </a:ln>
                <a:solidFill>
                  <a:schemeClr val="tx1"/>
                </a:solidFill>
                <a:effectLst/>
                <a:uLnTx/>
                <a:uFillTx/>
                <a:latin typeface="+mn-lt"/>
                <a:ea typeface="+mj-ea"/>
                <a:cs typeface="+mj-cs"/>
              </a:rPr>
              <a:t> is very </a:t>
            </a:r>
            <a:r>
              <a:rPr kumimoji="0" lang="en-US" sz="1400" b="1" i="0" u="none" strike="noStrike" kern="0" cap="none" spc="0" normalizeH="0" noProof="0" dirty="0" smtClean="0">
                <a:ln>
                  <a:noFill/>
                </a:ln>
                <a:solidFill>
                  <a:schemeClr val="tx1"/>
                </a:solidFill>
                <a:effectLst/>
                <a:uLnTx/>
                <a:uFillTx/>
                <a:latin typeface="+mn-lt"/>
                <a:ea typeface="+mj-ea"/>
                <a:cs typeface="+mj-cs"/>
              </a:rPr>
              <a:t>efficient</a:t>
            </a:r>
          </a:p>
          <a:p>
            <a:pPr lvl="1" algn="l">
              <a:lnSpc>
                <a:spcPts val="2160"/>
              </a:lnSpc>
              <a:buFont typeface="Arial" pitchFamily="34" charset="0"/>
              <a:buChar char="•"/>
            </a:pPr>
            <a:r>
              <a:rPr lang="en-US" sz="1400" kern="0" dirty="0" smtClean="0">
                <a:latin typeface="+mn-lt"/>
                <a:ea typeface="+mj-ea"/>
                <a:cs typeface="+mj-cs"/>
              </a:rPr>
              <a:t> its maximum number of steps can be assessed at compile-time</a:t>
            </a:r>
          </a:p>
          <a:p>
            <a:pPr algn="l">
              <a:lnSpc>
                <a:spcPts val="2160"/>
              </a:lnSpc>
              <a:buFont typeface="Arial" pitchFamily="34" charset="0"/>
              <a:buChar char="•"/>
            </a:pPr>
            <a:r>
              <a:rPr lang="en-US" sz="1400" kern="0" dirty="0" smtClean="0">
                <a:latin typeface="+mn-lt"/>
                <a:ea typeface="+mj-ea"/>
                <a:cs typeface="+mj-cs"/>
              </a:rPr>
              <a:t> good for </a:t>
            </a:r>
            <a:r>
              <a:rPr lang="en-US" sz="1400" b="1" kern="0" dirty="0" smtClean="0">
                <a:latin typeface="+mn-lt"/>
                <a:ea typeface="+mj-ea"/>
                <a:cs typeface="+mj-cs"/>
              </a:rPr>
              <a:t>real-time</a:t>
            </a:r>
            <a:r>
              <a:rPr lang="en-US" sz="1400" kern="0" dirty="0" smtClean="0">
                <a:latin typeface="+mn-lt"/>
                <a:ea typeface="+mj-ea"/>
                <a:cs typeface="+mj-cs"/>
              </a:rPr>
              <a:t> applications</a:t>
            </a:r>
          </a:p>
          <a:p>
            <a:pPr algn="l">
              <a:lnSpc>
                <a:spcPts val="2160"/>
              </a:lnSpc>
              <a:buFont typeface="Arial" pitchFamily="34" charset="0"/>
              <a:buChar char="•"/>
            </a:pPr>
            <a:r>
              <a:rPr lang="en-US" sz="1400" kern="0" dirty="0" smtClean="0"/>
              <a:t> </a:t>
            </a:r>
            <a:r>
              <a:rPr lang="en-US" sz="1400" b="1" kern="0" dirty="0" smtClean="0"/>
              <a:t>SQLite</a:t>
            </a:r>
            <a:r>
              <a:rPr lang="en-US" sz="1400" kern="0" dirty="0" smtClean="0"/>
              <a:t> shows internal data and results: allows post-processing / extensions.</a:t>
            </a:r>
            <a:endParaRPr lang="en-US" sz="1400" kern="0" dirty="0" smtClean="0">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Future steps</a:t>
            </a:r>
            <a:endParaRPr lang="en-US" dirty="0"/>
          </a:p>
        </p:txBody>
      </p:sp>
      <p:sp>
        <p:nvSpPr>
          <p:cNvPr id="3" name="Textplatzhalter 2"/>
          <p:cNvSpPr>
            <a:spLocks noGrp="1"/>
          </p:cNvSpPr>
          <p:nvPr>
            <p:ph type="body" sz="quarter" idx="11"/>
          </p:nvPr>
        </p:nvSpPr>
        <p:spPr>
          <a:xfrm>
            <a:off x="541338" y="1412875"/>
            <a:ext cx="5373687" cy="215444"/>
          </a:xfrm>
        </p:spPr>
        <p:txBody>
          <a:bodyPr/>
          <a:lstStyle/>
          <a:p>
            <a:endParaRPr lang="en-US" dirty="0"/>
          </a:p>
        </p:txBody>
      </p:sp>
      <p:sp>
        <p:nvSpPr>
          <p:cNvPr id="7" name="Textfeld 6"/>
          <p:cNvSpPr txBox="1"/>
          <p:nvPr/>
        </p:nvSpPr>
        <p:spPr>
          <a:xfrm>
            <a:off x="484186" y="2152650"/>
            <a:ext cx="8659813" cy="2677656"/>
          </a:xfrm>
          <a:prstGeom prst="rect">
            <a:avLst/>
          </a:prstGeom>
        </p:spPr>
        <p:txBody>
          <a:bodyPr wrap="square" rtlCol="0">
            <a:spAutoFit/>
          </a:bodyPr>
          <a:lstStyle/>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i="0" u="none" strike="noStrike" kern="0" cap="none" spc="0" normalizeH="0" baseline="0" noProof="0" dirty="0" smtClean="0">
                <a:ln>
                  <a:noFill/>
                </a:ln>
                <a:solidFill>
                  <a:schemeClr val="tx1"/>
                </a:solidFill>
                <a:effectLst/>
                <a:uLnTx/>
                <a:uFillTx/>
                <a:latin typeface="+mn-lt"/>
                <a:ea typeface="+mj-ea"/>
                <a:cs typeface="+mj-cs"/>
              </a:rPr>
              <a:t>Find Business Units interested in compile-time</a:t>
            </a:r>
            <a:r>
              <a:rPr kumimoji="0" lang="en-US" i="0" u="none" strike="noStrike" kern="0" cap="none" spc="0" normalizeH="0" noProof="0" dirty="0" smtClean="0">
                <a:ln>
                  <a:noFill/>
                </a:ln>
                <a:solidFill>
                  <a:schemeClr val="tx1"/>
                </a:solidFill>
                <a:effectLst/>
                <a:uLnTx/>
                <a:uFillTx/>
                <a:latin typeface="+mn-lt"/>
                <a:ea typeface="+mj-ea"/>
                <a:cs typeface="+mj-cs"/>
              </a:rPr>
              <a:t> provably correct software, that is McFSM.</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lang="en-US" kern="0" baseline="0" dirty="0" smtClean="0">
                <a:latin typeface="+mn-lt"/>
                <a:ea typeface="+mj-ea"/>
                <a:cs typeface="+mj-cs"/>
              </a:rPr>
              <a:t>Make</a:t>
            </a:r>
            <a:r>
              <a:rPr lang="en-US" kern="0" dirty="0" smtClean="0">
                <a:latin typeface="+mn-lt"/>
                <a:ea typeface="+mj-ea"/>
                <a:cs typeface="+mj-cs"/>
              </a:rPr>
              <a:t> McFSM IDE public domain.</a:t>
            </a:r>
            <a:endParaRPr kumimoji="0" lang="en-US" i="0" u="none" strike="noStrike" kern="0" cap="none" spc="0" normalizeH="0" baseline="0" noProof="0" dirty="0" smtClean="0">
              <a:ln>
                <a:noFill/>
              </a:ln>
              <a:solidFill>
                <a:schemeClr val="tx1"/>
              </a:solidFill>
              <a:effectLst/>
              <a:uLnTx/>
              <a:uFillTx/>
              <a:latin typeface="+mn-lt"/>
              <a:ea typeface="+mj-ea"/>
              <a:cs typeface="+mj-cs"/>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i="0" u="none" strike="noStrike" kern="0" cap="none" spc="0" normalizeH="0" baseline="0" noProof="0" dirty="0" smtClean="0">
                <a:ln>
                  <a:noFill/>
                </a:ln>
                <a:solidFill>
                  <a:schemeClr val="tx1"/>
                </a:solidFill>
                <a:effectLst/>
                <a:uLnTx/>
                <a:uFillTx/>
                <a:latin typeface="+mn-lt"/>
                <a:ea typeface="+mj-ea"/>
                <a:cs typeface="+mj-cs"/>
              </a:rPr>
              <a:t>Further develop the Theory</a:t>
            </a:r>
            <a:r>
              <a:rPr kumimoji="0" lang="en-US" i="0" u="none" strike="noStrike" kern="0" cap="none" spc="0" normalizeH="0" noProof="0" dirty="0" smtClean="0">
                <a:ln>
                  <a:noFill/>
                </a:ln>
                <a:solidFill>
                  <a:schemeClr val="tx1"/>
                </a:solidFill>
                <a:effectLst/>
                <a:uLnTx/>
                <a:uFillTx/>
                <a:latin typeface="+mn-lt"/>
                <a:ea typeface="+mj-ea"/>
                <a:cs typeface="+mj-cs"/>
              </a:rPr>
              <a:t> of McFSMs.</a:t>
            </a:r>
          </a:p>
          <a:p>
            <a:pPr marL="685800" lvl="1" indent="-228600" algn="l">
              <a:lnSpc>
                <a:spcPct val="100000"/>
              </a:lnSpc>
              <a:buFont typeface="Arial" pitchFamily="34" charset="0"/>
              <a:buChar char="•"/>
            </a:pPr>
            <a:r>
              <a:rPr lang="en-US" kern="0" dirty="0" smtClean="0">
                <a:latin typeface="+mn-lt"/>
                <a:ea typeface="+mj-ea"/>
                <a:cs typeface="+mj-cs"/>
              </a:rPr>
              <a:t>How have proofs to be adapted when dealing with McFSMs?</a:t>
            </a:r>
          </a:p>
          <a:p>
            <a:pPr marL="685800" lvl="1" indent="-228600" algn="l">
              <a:lnSpc>
                <a:spcPct val="100000"/>
              </a:lnSpc>
              <a:buFont typeface="Arial" pitchFamily="34" charset="0"/>
              <a:buChar char="•"/>
            </a:pPr>
            <a:r>
              <a:rPr lang="en-US" kern="0" dirty="0" smtClean="0"/>
              <a:t>How have proofs to be adapted when </a:t>
            </a:r>
            <a:r>
              <a:rPr lang="en-US" kern="0" dirty="0" err="1" smtClean="0"/>
              <a:t>plugin</a:t>
            </a:r>
            <a:r>
              <a:rPr lang="en-US" kern="0" dirty="0" smtClean="0"/>
              <a:t> structures are involved?</a:t>
            </a:r>
            <a:endParaRPr kumimoji="0" lang="en-US" i="0" u="none" strike="noStrike" kern="0" cap="none" spc="0" normalizeH="0" noProof="0" dirty="0" smtClean="0">
              <a:ln>
                <a:noFill/>
              </a:ln>
              <a:solidFill>
                <a:schemeClr val="tx1"/>
              </a:solidFill>
              <a:effectLst/>
              <a:uLnTx/>
              <a:uFillTx/>
              <a:latin typeface="+mn-lt"/>
              <a:ea typeface="+mj-ea"/>
              <a:cs typeface="+mj-cs"/>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lang="en-US" kern="0" baseline="0" dirty="0" smtClean="0">
                <a:latin typeface="+mn-lt"/>
                <a:ea typeface="+mj-ea"/>
                <a:cs typeface="+mj-cs"/>
              </a:rPr>
              <a:t>Extend the DSL</a:t>
            </a:r>
          </a:p>
          <a:p>
            <a:pPr marL="685800" lvl="1" indent="-228600" algn="l">
              <a:lnSpc>
                <a:spcPct val="100000"/>
              </a:lnSpc>
              <a:buFont typeface="Arial" pitchFamily="34" charset="0"/>
              <a:buChar char="•"/>
            </a:pPr>
            <a:r>
              <a:rPr kumimoji="0" lang="en-US" i="0" u="none" strike="noStrike" kern="0" cap="none" spc="0" normalizeH="0" noProof="0" dirty="0" smtClean="0">
                <a:ln>
                  <a:noFill/>
                </a:ln>
                <a:solidFill>
                  <a:schemeClr val="tx1"/>
                </a:solidFill>
                <a:effectLst/>
                <a:uLnTx/>
                <a:uFillTx/>
                <a:latin typeface="+mn-lt"/>
                <a:ea typeface="+mj-ea"/>
                <a:cs typeface="+mj-cs"/>
              </a:rPr>
              <a:t>Invent a “requirement </a:t>
            </a:r>
            <a:r>
              <a:rPr lang="en-US" kern="0" dirty="0" smtClean="0">
                <a:latin typeface="+mn-lt"/>
                <a:ea typeface="+mj-ea"/>
                <a:cs typeface="+mj-cs"/>
              </a:rPr>
              <a:t>language” to define properties that the user wants to be true. (assertions, </a:t>
            </a:r>
            <a:r>
              <a:rPr lang="en-US" kern="0" dirty="0" err="1" smtClean="0">
                <a:latin typeface="+mn-lt"/>
                <a:ea typeface="+mj-ea"/>
                <a:cs typeface="+mj-cs"/>
              </a:rPr>
              <a:t>reachability</a:t>
            </a:r>
            <a:r>
              <a:rPr lang="en-US" kern="0" dirty="0" smtClean="0">
                <a:latin typeface="+mn-lt"/>
                <a:ea typeface="+mj-ea"/>
                <a:cs typeface="+mj-cs"/>
              </a:rPr>
              <a:t>, etc.)</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i="0" u="none" strike="noStrike" kern="0" cap="none" spc="0" normalizeH="0" baseline="0" noProof="0" dirty="0" smtClean="0">
                <a:ln>
                  <a:noFill/>
                </a:ln>
                <a:solidFill>
                  <a:schemeClr val="tx1"/>
                </a:solidFill>
                <a:effectLst/>
                <a:uLnTx/>
                <a:uFillTx/>
                <a:latin typeface="+mn-lt"/>
                <a:ea typeface="+mj-ea"/>
                <a:cs typeface="+mj-cs"/>
              </a:rPr>
              <a:t>Implement automatic compile-time</a:t>
            </a:r>
            <a:r>
              <a:rPr kumimoji="0" lang="en-US" i="0" u="none" strike="noStrike" kern="0" cap="none" spc="0" normalizeH="0" noProof="0" dirty="0" smtClean="0">
                <a:ln>
                  <a:noFill/>
                </a:ln>
                <a:solidFill>
                  <a:schemeClr val="tx1"/>
                </a:solidFill>
                <a:effectLst/>
                <a:uLnTx/>
                <a:uFillTx/>
                <a:latin typeface="+mn-lt"/>
                <a:ea typeface="+mj-ea"/>
                <a:cs typeface="+mj-cs"/>
              </a:rPr>
              <a:t> proofs of these user-requirements.</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lang="en-US" kern="0" baseline="0" dirty="0" smtClean="0">
                <a:latin typeface="+mn-lt"/>
                <a:ea typeface="+mj-ea"/>
                <a:cs typeface="+mj-cs"/>
              </a:rPr>
              <a:t>Extend the Code-generators</a:t>
            </a:r>
          </a:p>
          <a:p>
            <a:pPr marL="685800" lvl="1" indent="-228600" algn="l">
              <a:lnSpc>
                <a:spcPct val="100000"/>
              </a:lnSpc>
              <a:buFont typeface="Arial" pitchFamily="34" charset="0"/>
              <a:buChar char="•"/>
            </a:pPr>
            <a:r>
              <a:rPr lang="en-US" kern="0" dirty="0" smtClean="0">
                <a:latin typeface="+mn-lt"/>
                <a:ea typeface="+mj-ea"/>
                <a:cs typeface="+mj-cs"/>
              </a:rPr>
              <a:t>generate </a:t>
            </a:r>
            <a:r>
              <a:rPr lang="en-US" i="1" kern="0" dirty="0" smtClean="0">
                <a:latin typeface="+mn-lt"/>
                <a:ea typeface="+mj-ea"/>
                <a:cs typeface="+mj-cs"/>
              </a:rPr>
              <a:t>messages</a:t>
            </a:r>
            <a:r>
              <a:rPr lang="en-US" kern="0" dirty="0" smtClean="0">
                <a:latin typeface="+mn-lt"/>
                <a:ea typeface="+mj-ea"/>
                <a:cs typeface="+mj-cs"/>
              </a:rPr>
              <a:t> suitable for distributed communication (</a:t>
            </a:r>
            <a:r>
              <a:rPr lang="en-US" kern="0" dirty="0" smtClean="0"/>
              <a:t>Google-protocol buffers</a:t>
            </a:r>
            <a:r>
              <a:rPr lang="en-US" kern="0" dirty="0" smtClean="0">
                <a:latin typeface="+mn-lt"/>
                <a:ea typeface="+mj-ea"/>
                <a:cs typeface="+mj-cs"/>
              </a:rPr>
              <a:t>)</a:t>
            </a:r>
          </a:p>
          <a:p>
            <a:pPr marL="685800" lvl="1" indent="-228600" algn="l">
              <a:lnSpc>
                <a:spcPct val="100000"/>
              </a:lnSpc>
              <a:buFont typeface="Arial" pitchFamily="34" charset="0"/>
              <a:buChar char="•"/>
            </a:pPr>
            <a:r>
              <a:rPr kumimoji="0" lang="en-US" i="0" u="none" strike="noStrike" kern="0" cap="none" spc="0" normalizeH="0" baseline="0" noProof="0" dirty="0" smtClean="0">
                <a:ln>
                  <a:noFill/>
                </a:ln>
                <a:solidFill>
                  <a:schemeClr val="tx1"/>
                </a:solidFill>
                <a:effectLst/>
                <a:uLnTx/>
                <a:uFillTx/>
                <a:latin typeface="+mn-lt"/>
                <a:ea typeface="+mj-ea"/>
                <a:cs typeface="+mj-cs"/>
              </a:rPr>
              <a:t>make the generated code thread-safe</a:t>
            </a:r>
          </a:p>
          <a:p>
            <a:pPr marL="228600" indent="-228600" algn="l">
              <a:lnSpc>
                <a:spcPct val="100000"/>
              </a:lnSpc>
              <a:buFont typeface="+mj-lt"/>
              <a:buAutoNum type="arabicPeriod"/>
            </a:pPr>
            <a:r>
              <a:rPr lang="en-US" kern="0" dirty="0" smtClean="0">
                <a:latin typeface="+mn-lt"/>
                <a:ea typeface="+mj-ea"/>
                <a:cs typeface="+mj-cs"/>
              </a:rPr>
              <a:t>Allow the specification of “Distributed Systems”, that is </a:t>
            </a:r>
            <a:r>
              <a:rPr lang="en-US" i="1" kern="0" dirty="0" smtClean="0">
                <a:latin typeface="+mn-lt"/>
                <a:ea typeface="+mj-ea"/>
                <a:cs typeface="+mj-cs"/>
              </a:rPr>
              <a:t>asynchronous</a:t>
            </a:r>
            <a:r>
              <a:rPr lang="en-US" kern="0" dirty="0" smtClean="0">
                <a:latin typeface="+mn-lt"/>
                <a:ea typeface="+mj-ea"/>
                <a:cs typeface="+mj-cs"/>
              </a:rPr>
              <a:t> communication</a:t>
            </a:r>
          </a:p>
          <a:p>
            <a:pPr marL="228600" indent="-228600" algn="l">
              <a:lnSpc>
                <a:spcPct val="100000"/>
              </a:lnSpc>
              <a:buFont typeface="+mj-lt"/>
              <a:buAutoNum type="arabicPeriod"/>
            </a:pPr>
            <a:r>
              <a:rPr lang="en-US" kern="0" dirty="0" smtClean="0">
                <a:latin typeface="+mn-lt"/>
                <a:ea typeface="+mj-ea"/>
                <a:cs typeface="+mj-cs"/>
              </a:rPr>
              <a:t>Tackle Parallelism, that is enable the user to define new parallelization primitives via McFSM (globally sound!)</a:t>
            </a:r>
          </a:p>
          <a:p>
            <a:pPr marL="228600" indent="-228600" algn="l">
              <a:lnSpc>
                <a:spcPct val="100000"/>
              </a:lnSpc>
              <a:buFont typeface="+mj-lt"/>
              <a:buAutoNum type="arabicPeriod"/>
            </a:pPr>
            <a:r>
              <a:rPr lang="en-US" kern="0" dirty="0" smtClean="0">
                <a:latin typeface="+mn-lt"/>
                <a:ea typeface="+mj-ea"/>
                <a:cs typeface="+mj-cs"/>
              </a:rPr>
              <a:t>Improve the IDE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endParaRPr lang="en-US" dirty="0"/>
          </a:p>
        </p:txBody>
      </p:sp>
      <p:sp>
        <p:nvSpPr>
          <p:cNvPr id="3" name="Textplatzhalter 2"/>
          <p:cNvSpPr>
            <a:spLocks noGrp="1"/>
          </p:cNvSpPr>
          <p:nvPr>
            <p:ph type="body" sz="quarter" idx="11"/>
          </p:nvPr>
        </p:nvSpPr>
        <p:spPr>
          <a:xfrm>
            <a:off x="541338" y="2022491"/>
            <a:ext cx="8207375" cy="215444"/>
          </a:xfrm>
        </p:spPr>
        <p:txBody>
          <a:bodyPr/>
          <a:lstStyle/>
          <a:p>
            <a:r>
              <a:rPr lang="en-US" dirty="0" smtClean="0"/>
              <a:t>McFSM is a </a:t>
            </a:r>
            <a:r>
              <a:rPr lang="en-US" i="1" dirty="0" smtClean="0"/>
              <a:t>simple</a:t>
            </a:r>
            <a:r>
              <a:rPr lang="en-US" dirty="0" smtClean="0"/>
              <a:t> and </a:t>
            </a:r>
            <a:r>
              <a:rPr lang="en-US" i="1" dirty="0" smtClean="0"/>
              <a:t>powerful</a:t>
            </a:r>
            <a:r>
              <a:rPr lang="en-US" dirty="0" smtClean="0"/>
              <a:t> tool to model global system structures.</a:t>
            </a:r>
            <a:endParaRPr lang="en-US" dirty="0"/>
          </a:p>
        </p:txBody>
      </p:sp>
      <p:sp>
        <p:nvSpPr>
          <p:cNvPr id="5" name="Textfeld 4"/>
          <p:cNvSpPr txBox="1"/>
          <p:nvPr/>
        </p:nvSpPr>
        <p:spPr>
          <a:xfrm>
            <a:off x="522287" y="2856157"/>
            <a:ext cx="8469313" cy="938719"/>
          </a:xfrm>
          <a:prstGeom prst="rect">
            <a:avLst/>
          </a:prstGeom>
        </p:spPr>
        <p:txBody>
          <a:bodyPr wrap="square" rtlCol="0">
            <a:spAutoFit/>
          </a:bodyPr>
          <a:lstStyle/>
          <a:p>
            <a:pPr marL="0" marR="0" indent="0" algn="l" defTabSz="914400" rtl="0" eaLnBrk="1" fontAlgn="base" latinLnBrk="0" hangingPunct="1">
              <a:lnSpc>
                <a:spcPts val="2160"/>
              </a:lnSpc>
              <a:spcBef>
                <a:spcPct val="0"/>
              </a:spcBef>
              <a:spcAft>
                <a:spcPct val="0"/>
              </a:spcAft>
              <a:buClrTx/>
              <a:buSzTx/>
              <a:buFont typeface="Arial" pitchFamily="34" charset="0"/>
              <a:buChar char="•"/>
              <a:tabLst/>
            </a:pPr>
            <a:r>
              <a:rPr kumimoji="0" lang="en-US" sz="1400" i="0" u="none" strike="noStrike" kern="0" cap="none" spc="0" normalizeH="0" baseline="0" noProof="0" dirty="0" smtClean="0">
                <a:ln>
                  <a:noFill/>
                </a:ln>
                <a:solidFill>
                  <a:schemeClr val="tx1"/>
                </a:solidFill>
                <a:effectLst/>
                <a:uLnTx/>
                <a:uFillTx/>
                <a:latin typeface="+mn-lt"/>
                <a:ea typeface="+mj-ea"/>
                <a:cs typeface="+mj-cs"/>
              </a:rPr>
              <a:t> </a:t>
            </a:r>
            <a:r>
              <a:rPr lang="en-US" sz="1400" b="1" kern="0" dirty="0" smtClean="0">
                <a:latin typeface="+mn-lt"/>
                <a:ea typeface="+mj-ea"/>
                <a:cs typeface="+mj-cs"/>
              </a:rPr>
              <a:t>Concise</a:t>
            </a:r>
            <a:r>
              <a:rPr lang="en-US" sz="1400" kern="0" dirty="0" smtClean="0">
                <a:latin typeface="+mn-lt"/>
                <a:ea typeface="+mj-ea"/>
                <a:cs typeface="+mj-cs"/>
              </a:rPr>
              <a:t> </a:t>
            </a:r>
            <a:r>
              <a:rPr kumimoji="0" lang="en-US" sz="1400" i="0" u="none" strike="noStrike" kern="0" cap="none" spc="0" normalizeH="0" noProof="0" dirty="0" smtClean="0">
                <a:ln>
                  <a:noFill/>
                </a:ln>
                <a:solidFill>
                  <a:schemeClr val="tx1"/>
                </a:solidFill>
                <a:effectLst/>
                <a:uLnTx/>
                <a:uFillTx/>
                <a:latin typeface="+mn-lt"/>
                <a:ea typeface="+mj-ea"/>
                <a:cs typeface="+mj-cs"/>
              </a:rPr>
              <a:t>thought-model: “</a:t>
            </a:r>
            <a:r>
              <a:rPr kumimoji="0" lang="en-US" sz="1400" i="1" u="none" strike="noStrike" kern="0" cap="none" spc="0" normalizeH="0" noProof="0" dirty="0" smtClean="0">
                <a:ln>
                  <a:noFill/>
                </a:ln>
                <a:solidFill>
                  <a:schemeClr val="tx1"/>
                </a:solidFill>
                <a:effectLst/>
                <a:uLnTx/>
                <a:uFillTx/>
                <a:latin typeface="+mn-lt"/>
                <a:ea typeface="+mj-ea"/>
                <a:cs typeface="+mj-cs"/>
              </a:rPr>
              <a:t>Combine FSMs and PubSub!</a:t>
            </a:r>
            <a:r>
              <a:rPr kumimoji="0" lang="en-US" sz="1400" i="0" u="none" strike="noStrike" kern="0" cap="none" spc="0" normalizeH="0" noProof="0" dirty="0" smtClean="0">
                <a:ln>
                  <a:noFill/>
                </a:ln>
                <a:solidFill>
                  <a:schemeClr val="tx1"/>
                </a:solidFill>
                <a:effectLst/>
                <a:uLnTx/>
                <a:uFillTx/>
                <a:latin typeface="+mn-lt"/>
                <a:ea typeface="+mj-ea"/>
                <a:cs typeface="+mj-cs"/>
              </a:rPr>
              <a:t>“</a:t>
            </a:r>
          </a:p>
          <a:p>
            <a:pPr marL="0" marR="0" indent="0" algn="l" defTabSz="914400" rtl="0" eaLnBrk="1" fontAlgn="base" latinLnBrk="0" hangingPunct="1">
              <a:lnSpc>
                <a:spcPts val="2160"/>
              </a:lnSpc>
              <a:spcBef>
                <a:spcPct val="0"/>
              </a:spcBef>
              <a:spcAft>
                <a:spcPct val="0"/>
              </a:spcAft>
              <a:buClrTx/>
              <a:buSzTx/>
              <a:buFont typeface="Arial" pitchFamily="34" charset="0"/>
              <a:buChar char="•"/>
              <a:tabLst/>
            </a:pPr>
            <a:r>
              <a:rPr lang="en-US" sz="1400" kern="0" baseline="0" dirty="0" smtClean="0">
                <a:latin typeface="+mn-lt"/>
                <a:ea typeface="+mj-ea"/>
                <a:cs typeface="+mj-cs"/>
              </a:rPr>
              <a:t> </a:t>
            </a:r>
            <a:r>
              <a:rPr lang="en-US" sz="1400" kern="0" dirty="0" smtClean="0">
                <a:latin typeface="+mn-lt"/>
                <a:ea typeface="+mj-ea"/>
                <a:cs typeface="+mj-cs"/>
              </a:rPr>
              <a:t>Carries </a:t>
            </a:r>
            <a:r>
              <a:rPr lang="en-US" sz="1400" kern="0" baseline="0" dirty="0" smtClean="0">
                <a:latin typeface="+mn-lt"/>
                <a:ea typeface="+mj-ea"/>
                <a:cs typeface="+mj-cs"/>
              </a:rPr>
              <a:t>the</a:t>
            </a:r>
            <a:r>
              <a:rPr lang="en-US" sz="1400" kern="0" dirty="0" smtClean="0">
                <a:latin typeface="+mn-lt"/>
                <a:ea typeface="+mj-ea"/>
                <a:cs typeface="+mj-cs"/>
              </a:rPr>
              <a:t> </a:t>
            </a:r>
            <a:r>
              <a:rPr lang="en-US" sz="1400" b="1" kern="0" dirty="0" smtClean="0">
                <a:latin typeface="+mn-lt"/>
                <a:ea typeface="+mj-ea"/>
                <a:cs typeface="+mj-cs"/>
              </a:rPr>
              <a:t>power</a:t>
            </a:r>
            <a:r>
              <a:rPr lang="en-US" sz="1400" kern="0" dirty="0" smtClean="0">
                <a:latin typeface="+mn-lt"/>
                <a:ea typeface="+mj-ea"/>
                <a:cs typeface="+mj-cs"/>
              </a:rPr>
              <a:t> of </a:t>
            </a:r>
            <a:r>
              <a:rPr lang="en-US" sz="1400" i="1" kern="0" dirty="0" smtClean="0">
                <a:latin typeface="+mn-lt"/>
                <a:ea typeface="+mj-ea"/>
                <a:cs typeface="+mj-cs"/>
              </a:rPr>
              <a:t>Recursive Functions </a:t>
            </a:r>
            <a:r>
              <a:rPr lang="en-US" sz="1400" kern="0" dirty="0" smtClean="0">
                <a:latin typeface="+mn-lt"/>
                <a:ea typeface="+mj-ea"/>
                <a:cs typeface="+mj-cs"/>
              </a:rPr>
              <a:t>into the realm </a:t>
            </a:r>
            <a:r>
              <a:rPr lang="en-US" sz="1400" kern="0" smtClean="0">
                <a:latin typeface="+mn-lt"/>
                <a:ea typeface="+mj-ea"/>
                <a:cs typeface="+mj-cs"/>
              </a:rPr>
              <a:t>of FSMs </a:t>
            </a:r>
            <a:r>
              <a:rPr kumimoji="0" lang="en-US" sz="1400" i="0" u="none" strike="noStrike" kern="0" cap="none" spc="0" normalizeH="0" noProof="0" dirty="0" smtClean="0">
                <a:ln>
                  <a:noFill/>
                </a:ln>
                <a:solidFill>
                  <a:schemeClr val="tx1"/>
                </a:solidFill>
                <a:effectLst/>
                <a:uLnTx/>
                <a:uFillTx/>
                <a:latin typeface="+mn-lt"/>
                <a:ea typeface="+mj-ea"/>
                <a:cs typeface="+mj-cs"/>
              </a:rPr>
              <a:t>(</a:t>
            </a:r>
            <a:r>
              <a:rPr kumimoji="0" lang="en-US" sz="1400" i="1" u="none" strike="noStrike" kern="0" cap="none" spc="0" normalizeH="0" noProof="0" dirty="0" smtClean="0">
                <a:ln>
                  <a:noFill/>
                </a:ln>
                <a:solidFill>
                  <a:schemeClr val="tx1"/>
                </a:solidFill>
                <a:effectLst/>
                <a:uLnTx/>
                <a:uFillTx/>
                <a:latin typeface="+mn-lt"/>
                <a:ea typeface="+mj-ea"/>
                <a:cs typeface="+mj-cs"/>
              </a:rPr>
              <a:t>XQueue</a:t>
            </a:r>
            <a:r>
              <a:rPr kumimoji="0" lang="en-US" sz="1400" i="0" u="none" strike="noStrike" kern="0" cap="none" spc="0" normalizeH="0" noProof="0" dirty="0" smtClean="0">
                <a:ln>
                  <a:noFill/>
                </a:ln>
                <a:solidFill>
                  <a:schemeClr val="tx1"/>
                </a:solidFill>
                <a:effectLst/>
                <a:uLnTx/>
                <a:uFillTx/>
                <a:latin typeface="+mn-lt"/>
                <a:ea typeface="+mj-ea"/>
                <a:cs typeface="+mj-cs"/>
              </a:rPr>
              <a:t>).</a:t>
            </a:r>
          </a:p>
          <a:p>
            <a:pPr marL="0" marR="0" indent="0" algn="l" defTabSz="914400" rtl="0" eaLnBrk="1" fontAlgn="base" latinLnBrk="0" hangingPunct="1">
              <a:lnSpc>
                <a:spcPts val="2160"/>
              </a:lnSpc>
              <a:spcBef>
                <a:spcPct val="0"/>
              </a:spcBef>
              <a:spcAft>
                <a:spcPct val="0"/>
              </a:spcAft>
              <a:buClrTx/>
              <a:buSzTx/>
              <a:buFont typeface="Arial" pitchFamily="34" charset="0"/>
              <a:buChar char="•"/>
              <a:tabLst/>
            </a:pPr>
            <a:r>
              <a:rPr lang="en-US" sz="1400" kern="0" dirty="0" smtClean="0">
                <a:latin typeface="+mn-lt"/>
                <a:ea typeface="+mj-ea"/>
                <a:cs typeface="+mj-cs"/>
              </a:rPr>
              <a:t> </a:t>
            </a:r>
            <a:r>
              <a:rPr lang="en-US" sz="1400" b="1" kern="0" dirty="0" smtClean="0">
                <a:latin typeface="+mn-lt"/>
                <a:ea typeface="+mj-ea"/>
                <a:cs typeface="+mj-cs"/>
              </a:rPr>
              <a:t>Simplicity</a:t>
            </a:r>
            <a:r>
              <a:rPr lang="en-US" sz="1400" kern="0" dirty="0" smtClean="0">
                <a:latin typeface="+mn-lt"/>
                <a:ea typeface="+mj-ea"/>
                <a:cs typeface="+mj-cs"/>
              </a:rPr>
              <a:t> leads to a </a:t>
            </a:r>
            <a:r>
              <a:rPr lang="en-US" sz="1400" b="1" kern="0" dirty="0" smtClean="0">
                <a:latin typeface="+mn-lt"/>
                <a:ea typeface="+mj-ea"/>
                <a:cs typeface="+mj-cs"/>
              </a:rPr>
              <a:t>theory</a:t>
            </a:r>
            <a:r>
              <a:rPr lang="en-US" sz="1400" kern="0" dirty="0" smtClean="0">
                <a:latin typeface="+mn-lt"/>
                <a:ea typeface="+mj-ea"/>
                <a:cs typeface="+mj-cs"/>
              </a:rPr>
              <a:t> allowing mathematical </a:t>
            </a:r>
            <a:r>
              <a:rPr lang="en-US" sz="1400" b="1" kern="0" dirty="0" smtClean="0">
                <a:latin typeface="+mn-lt"/>
                <a:ea typeface="+mj-ea"/>
                <a:cs typeface="+mj-cs"/>
              </a:rPr>
              <a:t>proofs</a:t>
            </a:r>
            <a:r>
              <a:rPr lang="en-US" sz="1400" kern="0" dirty="0" smtClean="0">
                <a:latin typeface="+mn-lt"/>
                <a:ea typeface="+mj-ea"/>
                <a:cs typeface="+mj-cs"/>
              </a:rPr>
              <a:t>.</a:t>
            </a:r>
          </a:p>
        </p:txBody>
      </p:sp>
      <p:sp>
        <p:nvSpPr>
          <p:cNvPr id="6" name="Textfeld 5"/>
          <p:cNvSpPr txBox="1"/>
          <p:nvPr/>
        </p:nvSpPr>
        <p:spPr>
          <a:xfrm>
            <a:off x="474662" y="2427502"/>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dirty="0" smtClean="0">
                <a:ln>
                  <a:noFill/>
                </a:ln>
                <a:solidFill>
                  <a:schemeClr val="tx1"/>
                </a:solidFill>
                <a:effectLst/>
                <a:uLnTx/>
                <a:uFillTx/>
                <a:latin typeface="+mj-lt"/>
                <a:ea typeface="+mj-ea"/>
                <a:cs typeface="+mj-cs"/>
              </a:rPr>
              <a:t>What distinguishes McFSM from other approaches:</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pic>
        <p:nvPicPr>
          <p:cNvPr id="216069" name="Picture 5" descr="D:\bb2017\McFSM\Cliparting.com\men\162091.png"/>
          <p:cNvPicPr>
            <a:picLocks noChangeAspect="1" noChangeArrowheads="1"/>
          </p:cNvPicPr>
          <p:nvPr/>
        </p:nvPicPr>
        <p:blipFill>
          <a:blip r:embed="rId3" cstate="print"/>
          <a:srcRect/>
          <a:stretch>
            <a:fillRect/>
          </a:stretch>
        </p:blipFill>
        <p:spPr bwMode="auto">
          <a:xfrm>
            <a:off x="7762637" y="2688349"/>
            <a:ext cx="956809" cy="1347322"/>
          </a:xfrm>
          <a:prstGeom prst="rect">
            <a:avLst/>
          </a:prstGeom>
          <a:noFill/>
        </p:spPr>
      </p:pic>
      <p:pic>
        <p:nvPicPr>
          <p:cNvPr id="216070" name="Picture 6" descr="D:\bb2017\McFSM\Cliparting.com_gespiegelt\girls\dance-leap-clipart-1.jpg"/>
          <p:cNvPicPr>
            <a:picLocks noChangeAspect="1" noChangeArrowheads="1"/>
          </p:cNvPicPr>
          <p:nvPr/>
        </p:nvPicPr>
        <p:blipFill>
          <a:blip r:embed="rId4" cstate="print"/>
          <a:srcRect/>
          <a:stretch>
            <a:fillRect/>
          </a:stretch>
        </p:blipFill>
        <p:spPr bwMode="auto">
          <a:xfrm rot="20765768">
            <a:off x="1166115" y="4022315"/>
            <a:ext cx="1320195" cy="950747"/>
          </a:xfrm>
          <a:prstGeom prst="rect">
            <a:avLst/>
          </a:prstGeom>
          <a:noFill/>
        </p:spPr>
      </p:pic>
      <p:sp>
        <p:nvSpPr>
          <p:cNvPr id="11" name="Textfeld 10"/>
          <p:cNvSpPr txBox="1"/>
          <p:nvPr/>
        </p:nvSpPr>
        <p:spPr>
          <a:xfrm>
            <a:off x="674687" y="4913607"/>
            <a:ext cx="8469313" cy="938719"/>
          </a:xfrm>
          <a:prstGeom prst="rect">
            <a:avLst/>
          </a:prstGeom>
        </p:spPr>
        <p:txBody>
          <a:bodyPr wrap="square" rtlCol="0">
            <a:spAutoFit/>
          </a:bodyPr>
          <a:lstStyle/>
          <a:p>
            <a:pPr marL="0" marR="0" indent="0" algn="l" defTabSz="914400" rtl="0" eaLnBrk="1" fontAlgn="base" latinLnBrk="0" hangingPunct="1">
              <a:lnSpc>
                <a:spcPts val="2160"/>
              </a:lnSpc>
              <a:spcBef>
                <a:spcPct val="0"/>
              </a:spcBef>
              <a:spcAft>
                <a:spcPct val="0"/>
              </a:spcAft>
              <a:buClrTx/>
              <a:buSzTx/>
              <a:buFont typeface="Arial" pitchFamily="34" charset="0"/>
              <a:buChar char="•"/>
              <a:tabLst/>
            </a:pPr>
            <a:r>
              <a:rPr lang="en-US" sz="1400" kern="0" dirty="0" smtClean="0">
                <a:latin typeface="+mn-lt"/>
                <a:ea typeface="+mj-ea"/>
                <a:cs typeface="+mj-cs"/>
              </a:rPr>
              <a:t> Extends FSMs to make </a:t>
            </a:r>
            <a:r>
              <a:rPr lang="en-US" sz="1400" b="1" kern="0" dirty="0" smtClean="0">
                <a:latin typeface="+mn-lt"/>
                <a:ea typeface="+mj-ea"/>
                <a:cs typeface="+mj-cs"/>
              </a:rPr>
              <a:t>huge state spaces</a:t>
            </a:r>
            <a:r>
              <a:rPr lang="en-US" sz="1400" kern="0" dirty="0" smtClean="0">
                <a:latin typeface="+mn-lt"/>
                <a:ea typeface="+mj-ea"/>
                <a:cs typeface="+mj-cs"/>
              </a:rPr>
              <a:t> tractable.</a:t>
            </a:r>
          </a:p>
          <a:p>
            <a:pPr algn="l">
              <a:lnSpc>
                <a:spcPts val="2160"/>
              </a:lnSpc>
              <a:buFont typeface="Arial" pitchFamily="34" charset="0"/>
              <a:buChar char="•"/>
            </a:pPr>
            <a:r>
              <a:rPr lang="en-US" sz="1400" kern="0" dirty="0" smtClean="0">
                <a:latin typeface="+mn-lt"/>
                <a:ea typeface="+mj-ea"/>
                <a:cs typeface="+mj-cs"/>
              </a:rPr>
              <a:t> </a:t>
            </a:r>
            <a:r>
              <a:rPr lang="en-US" sz="1400" b="1" kern="0" dirty="0" smtClean="0">
                <a:latin typeface="+mn-lt"/>
                <a:ea typeface="+mj-ea"/>
                <a:cs typeface="+mj-cs"/>
              </a:rPr>
              <a:t>Any data-structure </a:t>
            </a:r>
            <a:r>
              <a:rPr lang="en-US" sz="1400" kern="0" dirty="0" smtClean="0">
                <a:latin typeface="+mn-lt"/>
                <a:ea typeface="+mj-ea"/>
                <a:cs typeface="+mj-cs"/>
              </a:rPr>
              <a:t>can become a FSM in a McFSM (</a:t>
            </a:r>
            <a:r>
              <a:rPr lang="en-US" sz="1400" b="1" kern="0" dirty="0" err="1" smtClean="0"/>
              <a:t>Plugin</a:t>
            </a:r>
            <a:r>
              <a:rPr lang="en-US" sz="1400" kern="0" dirty="0" smtClean="0"/>
              <a:t> interface</a:t>
            </a:r>
            <a:r>
              <a:rPr lang="en-US" sz="1400" kern="0" dirty="0" smtClean="0">
                <a:latin typeface="+mn-lt"/>
                <a:ea typeface="+mj-ea"/>
                <a:cs typeface="+mj-cs"/>
              </a:rPr>
              <a:t>).</a:t>
            </a:r>
            <a:endParaRPr kumimoji="0" lang="en-US" sz="1400" i="0" u="none" strike="noStrike" kern="0" cap="none" spc="0" normalizeH="0" baseline="0" noProof="0" dirty="0" smtClean="0">
              <a:ln>
                <a:noFill/>
              </a:ln>
              <a:solidFill>
                <a:schemeClr val="tx1"/>
              </a:solidFill>
              <a:effectLst/>
              <a:uLnTx/>
              <a:uFillTx/>
              <a:latin typeface="+mn-lt"/>
              <a:ea typeface="+mj-ea"/>
              <a:cs typeface="+mj-cs"/>
            </a:endParaRPr>
          </a:p>
          <a:p>
            <a:pPr algn="l">
              <a:lnSpc>
                <a:spcPts val="2160"/>
              </a:lnSpc>
              <a:buFont typeface="Arial" pitchFamily="34" charset="0"/>
              <a:buChar char="•"/>
            </a:pPr>
            <a:r>
              <a:rPr lang="en-US" sz="1400" kern="0" dirty="0" smtClean="0">
                <a:latin typeface="+mn-lt"/>
                <a:ea typeface="+mj-ea"/>
                <a:cs typeface="+mj-cs"/>
              </a:rPr>
              <a:t> </a:t>
            </a:r>
            <a:r>
              <a:rPr lang="en-US" sz="1400" b="1" kern="0" dirty="0" smtClean="0">
                <a:latin typeface="+mn-lt"/>
                <a:ea typeface="+mj-ea"/>
                <a:cs typeface="+mj-cs"/>
              </a:rPr>
              <a:t>Lean DSL</a:t>
            </a:r>
            <a:r>
              <a:rPr lang="en-US" sz="1400" kern="0" dirty="0" smtClean="0">
                <a:latin typeface="+mn-lt"/>
                <a:ea typeface="+mj-ea"/>
                <a:cs typeface="+mj-cs"/>
              </a:rPr>
              <a:t> </a:t>
            </a:r>
            <a:r>
              <a:rPr lang="en-US" sz="1400" kern="0" dirty="0" smtClean="0"/>
              <a:t>emphasizing </a:t>
            </a:r>
            <a:r>
              <a:rPr lang="en-US" sz="1400" i="1" kern="0" dirty="0" smtClean="0"/>
              <a:t>PubSub</a:t>
            </a:r>
            <a:r>
              <a:rPr lang="en-US" sz="1400" kern="0" dirty="0" smtClean="0"/>
              <a:t> and the </a:t>
            </a:r>
            <a:r>
              <a:rPr lang="en-US" sz="1400" i="1" kern="0" dirty="0" smtClean="0"/>
              <a:t>Recursive Function</a:t>
            </a:r>
            <a:r>
              <a:rPr lang="en-US" sz="1400" kern="0" dirty="0" smtClean="0"/>
              <a:t> view.</a:t>
            </a:r>
            <a:endParaRPr lang="en-US" sz="1400" kern="0" dirty="0" smtClean="0">
              <a:latin typeface="+mn-lt"/>
              <a:ea typeface="+mj-ea"/>
              <a:cs typeface="+mj-cs"/>
            </a:endParaRPr>
          </a:p>
        </p:txBody>
      </p:sp>
      <p:sp>
        <p:nvSpPr>
          <p:cNvPr id="12" name="Textfeld 11"/>
          <p:cNvSpPr txBox="1"/>
          <p:nvPr/>
        </p:nvSpPr>
        <p:spPr>
          <a:xfrm>
            <a:off x="435195" y="1312922"/>
            <a:ext cx="8669338" cy="477054"/>
          </a:xfrm>
          <a:prstGeom prst="rect">
            <a:avLst/>
          </a:prstGeom>
        </p:spPr>
        <p:txBody>
          <a:bodyPr wrap="square" rtlCol="0">
            <a:spAutoFit/>
          </a:bodyPr>
          <a:lstStyle/>
          <a:p>
            <a:pPr algn="l">
              <a:lnSpc>
                <a:spcPct val="100000"/>
              </a:lnSpc>
            </a:pPr>
            <a:r>
              <a:rPr lang="en-US" sz="1400" dirty="0" smtClean="0"/>
              <a:t>"</a:t>
            </a:r>
            <a:r>
              <a:rPr lang="en-US" sz="1400" i="1" dirty="0" smtClean="0"/>
              <a:t>Perfection is achieved, not when there is nothing more to add, but when there is nothing left to take away.</a:t>
            </a:r>
            <a:r>
              <a:rPr lang="en-US" sz="1400" dirty="0" smtClean="0"/>
              <a:t>" </a:t>
            </a:r>
            <a:br>
              <a:rPr lang="en-US" sz="1400" dirty="0" smtClean="0"/>
            </a:br>
            <a:r>
              <a:rPr lang="en-US" sz="1100" dirty="0" smtClean="0"/>
              <a:t>– Antoine de Saint </a:t>
            </a:r>
            <a:r>
              <a:rPr lang="en-US" sz="1100" dirty="0" err="1" smtClean="0"/>
              <a:t>Exupéry</a:t>
            </a: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0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60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Thank you for </a:t>
            </a:r>
            <a:r>
              <a:rPr lang="en-US" smtClean="0"/>
              <a:t>your attention!</a:t>
            </a:r>
            <a:endParaRPr lang="en-US" dirty="0"/>
          </a:p>
        </p:txBody>
      </p:sp>
      <p:sp>
        <p:nvSpPr>
          <p:cNvPr id="3" name="Textplatzhalter 2"/>
          <p:cNvSpPr>
            <a:spLocks noGrp="1"/>
          </p:cNvSpPr>
          <p:nvPr>
            <p:ph type="body" sz="quarter" idx="11"/>
          </p:nvPr>
        </p:nvSpPr>
        <p:spPr/>
        <p:txBody>
          <a:bodyPr/>
          <a:lstStyle/>
          <a:p>
            <a:r>
              <a:rPr lang="en-US" dirty="0" smtClean="0"/>
              <a:t>Contact information</a:t>
            </a:r>
            <a:endParaRPr lang="en-US" dirty="0"/>
          </a:p>
        </p:txBody>
      </p:sp>
      <p:sp>
        <p:nvSpPr>
          <p:cNvPr id="4" name="Textplatzhalter 7"/>
          <p:cNvSpPr txBox="1">
            <a:spLocks/>
          </p:cNvSpPr>
          <p:nvPr/>
        </p:nvSpPr>
        <p:spPr>
          <a:xfrm>
            <a:off x="4716463" y="1774800"/>
            <a:ext cx="4041171" cy="4714900"/>
          </a:xfrm>
          <a:prstGeom prst="rect">
            <a:avLst/>
          </a:prstGeom>
          <a:solidFill>
            <a:srgbClr val="D7D7CD"/>
          </a:solidFill>
          <a:ln>
            <a:noFill/>
          </a:ln>
        </p:spPr>
        <p:txBody>
          <a:bodyPr vert="horz" wrap="square" lIns="252000" tIns="144000" rIns="180000" bIns="144000" numCol="1" anchor="t" anchorCtr="0" compatLnSpc="1">
            <a:prstTxWarp prst="textNoShape">
              <a:avLst/>
            </a:prstTxWarp>
            <a:noAutofit/>
          </a:bodyPr>
          <a:lstStyle/>
          <a:p>
            <a:pPr marL="0" marR="0" lvl="0" indent="0" algn="l" defTabSz="914400" latinLnBrk="0">
              <a:lnSpc>
                <a:spcPct val="100000"/>
              </a:lnSpc>
              <a:spcBef>
                <a:spcPts val="500"/>
              </a:spcBef>
              <a:spcAft>
                <a:spcPts val="500"/>
              </a:spcAft>
              <a:buClrTx/>
              <a:buSzTx/>
              <a:buFont typeface="Wingdings" pitchFamily="2" charset="2"/>
              <a:buNone/>
              <a:tabLst>
                <a:tab pos="806450" algn="l"/>
              </a:tabLst>
              <a:defRPr/>
            </a:pPr>
            <a:r>
              <a:rPr lang="en-US" sz="1400" b="1" dirty="0" smtClean="0">
                <a:latin typeface="+mn-lt"/>
                <a:ea typeface="+mn-ea"/>
              </a:rPr>
              <a:t>Florian Murr</a:t>
            </a:r>
            <a:br>
              <a:rPr lang="en-US" sz="1400" b="1" dirty="0" smtClean="0">
                <a:latin typeface="+mn-lt"/>
                <a:ea typeface="+mn-ea"/>
              </a:rPr>
            </a:br>
            <a:r>
              <a:rPr lang="en-US" sz="1400" dirty="0" smtClean="0">
                <a:latin typeface="+mn-lt"/>
                <a:ea typeface="+mn-ea"/>
              </a:rPr>
              <a:t>Senior Engineer </a:t>
            </a:r>
            <a:br>
              <a:rPr lang="en-US" sz="1400" dirty="0" smtClean="0">
                <a:latin typeface="+mn-lt"/>
                <a:ea typeface="+mn-ea"/>
              </a:rPr>
            </a:br>
            <a:r>
              <a:rPr lang="en-US" sz="1400" dirty="0" smtClean="0">
                <a:latin typeface="+mn-lt"/>
                <a:ea typeface="+mn-ea"/>
              </a:rPr>
              <a:t>Siemens AG / Munich / CT RDA ITP SES-DE</a:t>
            </a:r>
          </a:p>
          <a:p>
            <a:pPr marL="0" marR="0" lvl="0" indent="0" algn="l" defTabSz="914400" latinLnBrk="0">
              <a:lnSpc>
                <a:spcPct val="100000"/>
              </a:lnSpc>
              <a:spcBef>
                <a:spcPts val="500"/>
              </a:spcBef>
              <a:spcAft>
                <a:spcPts val="500"/>
              </a:spcAft>
              <a:buClrTx/>
              <a:buSzTx/>
              <a:buFont typeface="Wingdings" pitchFamily="2" charset="2"/>
              <a:buNone/>
              <a:tabLst>
                <a:tab pos="806450" algn="l"/>
              </a:tabLst>
              <a:defRPr/>
            </a:pPr>
            <a:endParaRPr lang="en-US" sz="1400" dirty="0" smtClean="0">
              <a:latin typeface="+mn-lt"/>
              <a:ea typeface="+mn-ea"/>
            </a:endParaRPr>
          </a:p>
          <a:p>
            <a:pPr marL="0" marR="0" lvl="0" indent="0" algn="l" defTabSz="914400" latinLnBrk="0">
              <a:lnSpc>
                <a:spcPct val="100000"/>
              </a:lnSpc>
              <a:spcBef>
                <a:spcPts val="0"/>
              </a:spcBef>
              <a:spcAft>
                <a:spcPts val="0"/>
              </a:spcAft>
              <a:buClrTx/>
              <a:buSzTx/>
              <a:buFont typeface="Wingdings" pitchFamily="2" charset="2"/>
              <a:buNone/>
              <a:tabLst>
                <a:tab pos="806450" algn="l"/>
              </a:tabLst>
              <a:defRPr/>
            </a:pPr>
            <a:r>
              <a:rPr lang="en-US" sz="1400" dirty="0" smtClean="0">
                <a:latin typeface="+mn-lt"/>
                <a:ea typeface="+mn-ea"/>
              </a:rPr>
              <a:t>Otto-Hahn-Ring 6 </a:t>
            </a:r>
          </a:p>
          <a:p>
            <a:pPr marL="0" marR="0" lvl="0" indent="0" algn="l" defTabSz="914400" latinLnBrk="0">
              <a:lnSpc>
                <a:spcPct val="100000"/>
              </a:lnSpc>
              <a:spcBef>
                <a:spcPts val="0"/>
              </a:spcBef>
              <a:spcAft>
                <a:spcPts val="0"/>
              </a:spcAft>
              <a:buClrTx/>
              <a:buSzTx/>
              <a:buFont typeface="Wingdings" pitchFamily="2" charset="2"/>
              <a:buNone/>
              <a:tabLst>
                <a:tab pos="806450" algn="l"/>
              </a:tabLst>
              <a:defRPr/>
            </a:pPr>
            <a:r>
              <a:rPr lang="de-DE" sz="1400" dirty="0" smtClean="0">
                <a:latin typeface="+mn-lt"/>
                <a:ea typeface="+mn-ea"/>
              </a:rPr>
              <a:t>81739 München</a:t>
            </a:r>
          </a:p>
          <a:p>
            <a:pPr marL="0" marR="0" lvl="0" indent="0" algn="l" defTabSz="914400" latinLnBrk="0">
              <a:lnSpc>
                <a:spcPct val="100000"/>
              </a:lnSpc>
              <a:spcBef>
                <a:spcPts val="0"/>
              </a:spcBef>
              <a:spcAft>
                <a:spcPts val="0"/>
              </a:spcAft>
              <a:buClrTx/>
              <a:buSzTx/>
              <a:buFont typeface="Wingdings" pitchFamily="2" charset="2"/>
              <a:buNone/>
              <a:tabLst>
                <a:tab pos="806450" algn="l"/>
              </a:tabLst>
              <a:defRPr/>
            </a:pPr>
            <a:r>
              <a:rPr lang="de-DE" sz="1400" dirty="0" smtClean="0">
                <a:latin typeface="+mn-lt"/>
                <a:ea typeface="+mn-ea"/>
              </a:rPr>
              <a:t>Germany</a:t>
            </a:r>
            <a:endParaRPr lang="en-US" sz="1400" dirty="0" smtClean="0">
              <a:latin typeface="+mn-lt"/>
              <a:ea typeface="+mn-ea"/>
            </a:endParaRPr>
          </a:p>
          <a:p>
            <a:pPr marL="0" marR="0" lvl="0" indent="0" algn="l" defTabSz="914400" latinLnBrk="0">
              <a:lnSpc>
                <a:spcPct val="100000"/>
              </a:lnSpc>
              <a:spcBef>
                <a:spcPts val="500"/>
              </a:spcBef>
              <a:spcAft>
                <a:spcPts val="500"/>
              </a:spcAft>
              <a:buClrTx/>
              <a:buSzTx/>
              <a:buFont typeface="Wingdings" pitchFamily="2" charset="2"/>
              <a:buNone/>
              <a:tabLst>
                <a:tab pos="806450" algn="l"/>
              </a:tabLst>
              <a:defRPr/>
            </a:pPr>
            <a:endParaRPr lang="en-US" sz="1400" dirty="0" smtClean="0">
              <a:latin typeface="+mn-lt"/>
              <a:ea typeface="+mn-ea"/>
            </a:endParaRPr>
          </a:p>
          <a:p>
            <a:pPr marL="0" marR="0" lvl="0" indent="0" algn="l" defTabSz="914400" latinLnBrk="0">
              <a:lnSpc>
                <a:spcPct val="100000"/>
              </a:lnSpc>
              <a:spcBef>
                <a:spcPts val="500"/>
              </a:spcBef>
              <a:spcAft>
                <a:spcPts val="500"/>
              </a:spcAft>
              <a:buClrTx/>
              <a:buSzTx/>
              <a:buFont typeface="Wingdings" pitchFamily="2" charset="2"/>
              <a:buNone/>
              <a:tabLst>
                <a:tab pos="806450" algn="l"/>
              </a:tabLst>
              <a:defRPr/>
            </a:pPr>
            <a:r>
              <a:rPr lang="en-US" sz="1400" dirty="0" smtClean="0">
                <a:latin typeface="+mn-lt"/>
                <a:ea typeface="+mn-ea"/>
              </a:rPr>
              <a:t>E-mail:</a:t>
            </a:r>
            <a:r>
              <a:rPr lang="en-US" sz="1400" b="1" dirty="0" smtClean="0">
                <a:latin typeface="+mn-lt"/>
                <a:ea typeface="+mn-ea"/>
              </a:rPr>
              <a:t/>
            </a:r>
            <a:br>
              <a:rPr lang="en-US" sz="1400" b="1" dirty="0" smtClean="0">
                <a:latin typeface="+mn-lt"/>
                <a:ea typeface="+mn-ea"/>
              </a:rPr>
            </a:br>
            <a:r>
              <a:rPr lang="en-US" sz="1400" dirty="0" smtClean="0">
                <a:latin typeface="+mn-lt"/>
                <a:ea typeface="+mn-ea"/>
                <a:hlinkClick r:id="rId3"/>
              </a:rPr>
              <a:t>florian.murr@siemens.com</a:t>
            </a:r>
            <a:endParaRPr lang="en-US" sz="1400" dirty="0" smtClean="0">
              <a:latin typeface="+mn-lt"/>
              <a:ea typeface="+mn-ea"/>
            </a:endParaRPr>
          </a:p>
          <a:p>
            <a:pPr marL="0" marR="0" lvl="0" indent="0" algn="l" defTabSz="914400" latinLnBrk="0">
              <a:lnSpc>
                <a:spcPct val="100000"/>
              </a:lnSpc>
              <a:spcBef>
                <a:spcPts val="500"/>
              </a:spcBef>
              <a:spcAft>
                <a:spcPts val="500"/>
              </a:spcAft>
              <a:buClrTx/>
              <a:buSzTx/>
              <a:buFont typeface="Wingdings" pitchFamily="2" charset="2"/>
              <a:buNone/>
              <a:tabLst>
                <a:tab pos="806450" algn="l"/>
              </a:tabLst>
              <a:defRPr/>
            </a:pPr>
            <a:endParaRPr lang="en-US" sz="1400" b="1" dirty="0" smtClean="0">
              <a:latin typeface="+mn-lt"/>
              <a:ea typeface="+mn-ea"/>
            </a:endParaRPr>
          </a:p>
        </p:txBody>
      </p:sp>
      <p:pic>
        <p:nvPicPr>
          <p:cNvPr id="5" name="Picture 2" descr="H:\CT KeyVisual_globe\CT earth small size.jpg"/>
          <p:cNvPicPr>
            <a:picLocks noChangeAspect="1" noChangeArrowheads="1"/>
          </p:cNvPicPr>
          <p:nvPr/>
        </p:nvPicPr>
        <p:blipFill rotWithShape="1">
          <a:blip r:embed="rId4" cstate="print"/>
          <a:srcRect l="21853" r="14706" b="802"/>
          <a:stretch/>
        </p:blipFill>
        <p:spPr bwMode="auto">
          <a:xfrm>
            <a:off x="539750" y="1774801"/>
            <a:ext cx="4020429" cy="4714900"/>
          </a:xfrm>
          <a:prstGeom prst="rect">
            <a:avLst/>
          </a:prstGeom>
          <a:noFill/>
        </p:spPr>
      </p:pic>
    </p:spTree>
    <p:extLst>
      <p:ext uri="{BB962C8B-B14F-4D97-AF65-F5344CB8AC3E}">
        <p14:creationId xmlns="" xmlns:p14="http://schemas.microsoft.com/office/powerpoint/2010/main" val="8611979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“Observer” Software Design Pattern </a:t>
            </a:r>
            <a:endParaRPr lang="en-US" dirty="0"/>
          </a:p>
        </p:txBody>
      </p:sp>
      <p:sp>
        <p:nvSpPr>
          <p:cNvPr id="3" name="Textplatzhalter 2"/>
          <p:cNvSpPr>
            <a:spLocks noGrp="1"/>
          </p:cNvSpPr>
          <p:nvPr>
            <p:ph type="body" sz="quarter" idx="11"/>
          </p:nvPr>
        </p:nvSpPr>
        <p:spPr>
          <a:xfrm>
            <a:off x="569913" y="1412875"/>
            <a:ext cx="8207375" cy="215444"/>
          </a:xfrm>
        </p:spPr>
        <p:txBody>
          <a:bodyPr/>
          <a:lstStyle/>
          <a:p>
            <a:r>
              <a:rPr lang="en-US" dirty="0" smtClean="0"/>
              <a:t>The Observer Pattern is still the prevalent pattern to deal with </a:t>
            </a:r>
            <a:r>
              <a:rPr lang="en-US" i="1" dirty="0" smtClean="0"/>
              <a:t>state change</a:t>
            </a:r>
            <a:r>
              <a:rPr lang="en-US" dirty="0" smtClean="0"/>
              <a:t>.</a:t>
            </a:r>
            <a:endParaRPr lang="en-US" dirty="0"/>
          </a:p>
        </p:txBody>
      </p:sp>
      <p:sp>
        <p:nvSpPr>
          <p:cNvPr id="4" name="Textfeld 3"/>
          <p:cNvSpPr txBox="1"/>
          <p:nvPr/>
        </p:nvSpPr>
        <p:spPr>
          <a:xfrm>
            <a:off x="579445" y="5348209"/>
            <a:ext cx="8869363"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kern="0" dirty="0" smtClean="0">
                <a:latin typeface="+mj-lt"/>
                <a:ea typeface="+mj-ea"/>
                <a:cs typeface="+mj-cs"/>
              </a:rPr>
              <a:t>Basing the model of a system on the Observer Pattern is problematic!</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sp>
        <p:nvSpPr>
          <p:cNvPr id="5" name="Textfeld 4"/>
          <p:cNvSpPr txBox="1"/>
          <p:nvPr/>
        </p:nvSpPr>
        <p:spPr>
          <a:xfrm>
            <a:off x="541338" y="2137669"/>
            <a:ext cx="8088312" cy="523220"/>
          </a:xfrm>
          <a:prstGeom prst="rect">
            <a:avLst/>
          </a:prstGeom>
        </p:spPr>
        <p:txBody>
          <a:bodyPr wrap="square" rtlCol="0">
            <a:spAutoFit/>
          </a:bodyPr>
          <a:lstStyle/>
          <a:p>
            <a:pPr algn="l">
              <a:lnSpc>
                <a:spcPct val="100000"/>
              </a:lnSpc>
            </a:pPr>
            <a:r>
              <a:rPr lang="en-US" sz="1400" kern="0" dirty="0" smtClean="0">
                <a:latin typeface="+mn-lt"/>
                <a:ea typeface="+mj-ea"/>
                <a:cs typeface="+mj-cs"/>
              </a:rPr>
              <a:t>An object </a:t>
            </a:r>
            <a:r>
              <a:rPr lang="en-US" sz="1400" i="1" kern="0" dirty="0" smtClean="0">
                <a:latin typeface="+mn-lt"/>
                <a:ea typeface="+mj-ea"/>
                <a:cs typeface="+mj-cs"/>
              </a:rPr>
              <a:t>A</a:t>
            </a:r>
            <a:r>
              <a:rPr lang="en-US" sz="1400" kern="0" dirty="0" smtClean="0">
                <a:latin typeface="+mn-lt"/>
                <a:ea typeface="+mj-ea"/>
                <a:cs typeface="+mj-cs"/>
              </a:rPr>
              <a:t> (the </a:t>
            </a:r>
            <a:r>
              <a:rPr lang="en-US" sz="1400" i="1" kern="0" dirty="0" smtClean="0">
                <a:latin typeface="+mn-lt"/>
                <a:ea typeface="+mj-ea"/>
                <a:cs typeface="+mj-cs"/>
              </a:rPr>
              <a:t>subject</a:t>
            </a:r>
            <a:r>
              <a:rPr lang="en-US" sz="1400" kern="0" dirty="0" smtClean="0">
                <a:latin typeface="+mn-lt"/>
                <a:ea typeface="+mj-ea"/>
                <a:cs typeface="+mj-cs"/>
              </a:rPr>
              <a:t>) maintains a list of dependent objects (the </a:t>
            </a:r>
            <a:r>
              <a:rPr lang="en-US" sz="1400" i="1" kern="0" dirty="0" smtClean="0">
                <a:latin typeface="+mn-lt"/>
                <a:ea typeface="+mj-ea"/>
                <a:cs typeface="+mj-cs"/>
              </a:rPr>
              <a:t>observers</a:t>
            </a:r>
            <a:r>
              <a:rPr lang="en-US" sz="1400" kern="0" dirty="0" smtClean="0">
                <a:latin typeface="+mn-lt"/>
                <a:ea typeface="+mj-ea"/>
                <a:cs typeface="+mj-cs"/>
              </a:rPr>
              <a:t>) </a:t>
            </a:r>
            <a:br>
              <a:rPr lang="en-US" sz="1400" kern="0" dirty="0" smtClean="0">
                <a:latin typeface="+mn-lt"/>
                <a:ea typeface="+mj-ea"/>
                <a:cs typeface="+mj-cs"/>
              </a:rPr>
            </a:br>
            <a:r>
              <a:rPr lang="en-US" sz="1400" kern="0" dirty="0" smtClean="0">
                <a:latin typeface="+mn-lt"/>
                <a:ea typeface="+mj-ea"/>
                <a:cs typeface="+mj-cs"/>
              </a:rPr>
              <a:t>{B</a:t>
            </a:r>
            <a:r>
              <a:rPr lang="en-US" sz="1400" kern="0" baseline="-25000" dirty="0" smtClean="0">
                <a:latin typeface="+mn-lt"/>
                <a:ea typeface="+mj-ea"/>
                <a:cs typeface="+mj-cs"/>
              </a:rPr>
              <a:t>1 </a:t>
            </a:r>
            <a:r>
              <a:rPr lang="en-US" sz="1400" kern="0" dirty="0" smtClean="0">
                <a:latin typeface="+mn-lt"/>
                <a:ea typeface="+mj-ea"/>
                <a:cs typeface="+mj-cs"/>
              </a:rPr>
              <a:t>, B</a:t>
            </a:r>
            <a:r>
              <a:rPr lang="en-US" sz="1400" kern="0" baseline="-25000" dirty="0" smtClean="0">
                <a:latin typeface="+mn-lt"/>
                <a:ea typeface="+mj-ea"/>
                <a:cs typeface="+mj-cs"/>
              </a:rPr>
              <a:t>2</a:t>
            </a:r>
            <a:r>
              <a:rPr lang="en-US" sz="1400" kern="0" dirty="0" smtClean="0">
                <a:latin typeface="+mn-lt"/>
                <a:ea typeface="+mj-ea"/>
                <a:cs typeface="+mj-cs"/>
              </a:rPr>
              <a:t> , . . . , </a:t>
            </a:r>
            <a:r>
              <a:rPr lang="en-US" sz="1400" kern="0" dirty="0" err="1" smtClean="0">
                <a:latin typeface="+mn-lt"/>
                <a:ea typeface="+mj-ea"/>
                <a:cs typeface="+mj-cs"/>
              </a:rPr>
              <a:t>B</a:t>
            </a:r>
            <a:r>
              <a:rPr lang="en-US" sz="1400" kern="0" baseline="-25000" dirty="0" err="1" smtClean="0">
                <a:latin typeface="+mn-lt"/>
                <a:ea typeface="+mj-ea"/>
                <a:cs typeface="+mj-cs"/>
              </a:rPr>
              <a:t>n</a:t>
            </a:r>
            <a:r>
              <a:rPr lang="en-US" sz="1400" kern="0" dirty="0" smtClean="0">
                <a:latin typeface="+mn-lt"/>
                <a:ea typeface="+mj-ea"/>
                <a:cs typeface="+mj-cs"/>
              </a:rPr>
              <a:t> } and </a:t>
            </a:r>
            <a:r>
              <a:rPr lang="en-US" sz="1400" kern="0" dirty="0" err="1" smtClean="0">
                <a:latin typeface="+mn-lt"/>
                <a:ea typeface="+mj-ea"/>
                <a:cs typeface="+mj-cs"/>
              </a:rPr>
              <a:t>notiﬁes</a:t>
            </a:r>
            <a:r>
              <a:rPr lang="en-US" sz="1400" kern="0" dirty="0" smtClean="0">
                <a:latin typeface="+mn-lt"/>
                <a:ea typeface="+mj-ea"/>
                <a:cs typeface="+mj-cs"/>
              </a:rPr>
              <a:t> them when any state change takes place in object </a:t>
            </a:r>
            <a:r>
              <a:rPr lang="en-US" sz="1400" i="1" kern="0" dirty="0" smtClean="0">
                <a:latin typeface="+mn-lt"/>
                <a:ea typeface="+mj-ea"/>
                <a:cs typeface="+mj-cs"/>
              </a:rPr>
              <a:t>A</a:t>
            </a:r>
            <a:r>
              <a:rPr lang="en-US" sz="1400" kern="0" dirty="0" smtClean="0">
                <a:latin typeface="+mn-lt"/>
                <a:ea typeface="+mj-ea"/>
                <a:cs typeface="+mj-cs"/>
              </a:rPr>
              <a:t>.</a:t>
            </a:r>
            <a:endParaRPr kumimoji="0" lang="en-US" sz="1400" u="none" strike="noStrike" kern="0" cap="none" spc="0" normalizeH="0" baseline="0" noProof="0" dirty="0" smtClean="0">
              <a:ln>
                <a:noFill/>
              </a:ln>
              <a:solidFill>
                <a:schemeClr val="tx1"/>
              </a:solidFill>
              <a:effectLst/>
              <a:uLnTx/>
              <a:uFillTx/>
              <a:latin typeface="+mn-lt"/>
              <a:ea typeface="+mj-ea"/>
              <a:cs typeface="+mj-cs"/>
            </a:endParaRPr>
          </a:p>
        </p:txBody>
      </p:sp>
      <p:sp>
        <p:nvSpPr>
          <p:cNvPr id="10" name="Textfeld 9"/>
          <p:cNvSpPr txBox="1"/>
          <p:nvPr/>
        </p:nvSpPr>
        <p:spPr>
          <a:xfrm>
            <a:off x="563109" y="3170863"/>
            <a:ext cx="8207375" cy="2046714"/>
          </a:xfrm>
          <a:prstGeom prst="rect">
            <a:avLst/>
          </a:prstGeom>
        </p:spPr>
        <p:txBody>
          <a:bodyPr wrap="square" rtlCol="0">
            <a:spAutoFit/>
          </a:bodyPr>
          <a:lstStyle/>
          <a:p>
            <a:pPr marL="342900" indent="-342900" algn="l">
              <a:lnSpc>
                <a:spcPct val="100000"/>
              </a:lnSpc>
              <a:spcAft>
                <a:spcPts val="600"/>
              </a:spcAft>
              <a:buFont typeface="+mj-lt"/>
              <a:buAutoNum type="arabicPeriod"/>
            </a:pPr>
            <a:r>
              <a:rPr lang="en-US" sz="1400" kern="0" dirty="0" smtClean="0">
                <a:latin typeface="+mn-lt"/>
                <a:ea typeface="+mj-ea"/>
                <a:cs typeface="+mj-cs"/>
              </a:rPr>
              <a:t>it promotes side-effects since state information is only implicitly available. Using such information by multiple observers without violating information encapsulation principles is hard.</a:t>
            </a:r>
          </a:p>
          <a:p>
            <a:pPr marL="342900" indent="-342900" algn="l">
              <a:lnSpc>
                <a:spcPct val="100000"/>
              </a:lnSpc>
              <a:spcAft>
                <a:spcPts val="600"/>
              </a:spcAft>
              <a:buFont typeface="+mj-lt"/>
              <a:buAutoNum type="arabicPeriod"/>
            </a:pPr>
            <a:r>
              <a:rPr lang="en-US" sz="1400" kern="0" dirty="0" smtClean="0">
                <a:latin typeface="+mn-lt"/>
                <a:ea typeface="+mj-ea"/>
                <a:cs typeface="+mj-cs"/>
              </a:rPr>
              <a:t>observers can execute arbitrary Turing-complete code which can easily lead to violating the principle of separation of concerns.</a:t>
            </a:r>
          </a:p>
          <a:p>
            <a:pPr marL="342900" indent="-342900" algn="l">
              <a:lnSpc>
                <a:spcPct val="100000"/>
              </a:lnSpc>
              <a:spcAft>
                <a:spcPts val="600"/>
              </a:spcAft>
              <a:buFont typeface="+mj-lt"/>
              <a:buAutoNum type="arabicPeriod"/>
            </a:pPr>
            <a:r>
              <a:rPr lang="en-US" sz="1400" kern="0" dirty="0" smtClean="0">
                <a:latin typeface="+mn-lt"/>
                <a:ea typeface="+mj-ea"/>
                <a:cs typeface="+mj-cs"/>
              </a:rPr>
              <a:t>impossible to statically analyze and understand the dynamic control </a:t>
            </a:r>
            <a:r>
              <a:rPr lang="en-US" sz="1400" kern="0" dirty="0" err="1" smtClean="0">
                <a:latin typeface="+mn-lt"/>
                <a:ea typeface="+mj-ea"/>
                <a:cs typeface="+mj-cs"/>
              </a:rPr>
              <a:t>ﬂow</a:t>
            </a:r>
            <a:r>
              <a:rPr lang="en-US" sz="1400" kern="0" dirty="0" smtClean="0">
                <a:latin typeface="+mn-lt"/>
                <a:ea typeface="+mj-ea"/>
                <a:cs typeface="+mj-cs"/>
              </a:rPr>
              <a:t> when chains of dynamically registered observers are used.</a:t>
            </a:r>
          </a:p>
          <a:p>
            <a:pPr marL="342900" indent="-342900" algn="l">
              <a:lnSpc>
                <a:spcPct val="100000"/>
              </a:lnSpc>
              <a:spcAft>
                <a:spcPts val="600"/>
              </a:spcAft>
              <a:buFont typeface="+mj-lt"/>
              <a:buAutoNum type="arabicPeriod"/>
            </a:pPr>
            <a:r>
              <a:rPr lang="en-US" sz="1400" kern="0" dirty="0" smtClean="0">
                <a:latin typeface="+mn-lt"/>
                <a:ea typeface="+mj-ea"/>
                <a:cs typeface="+mj-cs"/>
              </a:rPr>
              <a:t>any state change apart from the one in subject </a:t>
            </a:r>
            <a:r>
              <a:rPr lang="en-US" sz="1400" i="1" kern="0" dirty="0" smtClean="0">
                <a:latin typeface="+mn-lt"/>
                <a:ea typeface="+mj-ea"/>
                <a:cs typeface="+mj-cs"/>
              </a:rPr>
              <a:t>A</a:t>
            </a:r>
            <a:r>
              <a:rPr lang="en-US" sz="1400" kern="0" dirty="0" smtClean="0">
                <a:latin typeface="+mn-lt"/>
                <a:ea typeface="+mj-ea"/>
                <a:cs typeface="+mj-cs"/>
              </a:rPr>
              <a:t> triggering the </a:t>
            </a:r>
            <a:r>
              <a:rPr lang="en-US" sz="1400" kern="0" dirty="0" err="1" smtClean="0">
                <a:latin typeface="+mn-lt"/>
                <a:ea typeface="+mj-ea"/>
                <a:cs typeface="+mj-cs"/>
              </a:rPr>
              <a:t>notiﬁcations</a:t>
            </a:r>
            <a:r>
              <a:rPr lang="en-US" sz="1400" kern="0" dirty="0" smtClean="0">
                <a:latin typeface="+mn-lt"/>
                <a:ea typeface="+mj-ea"/>
                <a:cs typeface="+mj-cs"/>
              </a:rPr>
              <a:t> is not part of the observer pattern and is therefore “invisible” from its point of view.</a:t>
            </a:r>
            <a:endParaRPr kumimoji="0" lang="en-US" sz="1400" u="none" strike="noStrike" kern="0" cap="none" spc="0" normalizeH="0" baseline="0" dirty="0" smtClean="0">
              <a:ln>
                <a:noFill/>
              </a:ln>
              <a:solidFill>
                <a:schemeClr val="tx1"/>
              </a:solidFill>
              <a:effectLst/>
              <a:uLnTx/>
              <a:uFillTx/>
              <a:latin typeface="+mn-lt"/>
              <a:ea typeface="+mj-ea"/>
              <a:cs typeface="+mj-cs"/>
            </a:endParaRPr>
          </a:p>
        </p:txBody>
      </p:sp>
      <p:sp>
        <p:nvSpPr>
          <p:cNvPr id="11" name="Textfeld 10"/>
          <p:cNvSpPr txBox="1"/>
          <p:nvPr/>
        </p:nvSpPr>
        <p:spPr>
          <a:xfrm>
            <a:off x="541338" y="2832994"/>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Four major challenges:</a:t>
            </a:r>
          </a:p>
        </p:txBody>
      </p:sp>
      <p:sp>
        <p:nvSpPr>
          <p:cNvPr id="12" name="Textfeld 11"/>
          <p:cNvSpPr txBox="1"/>
          <p:nvPr/>
        </p:nvSpPr>
        <p:spPr>
          <a:xfrm>
            <a:off x="531813" y="1804294"/>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The pattern: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“Observer” Software Design Pattern </a:t>
            </a:r>
            <a:endParaRPr lang="en-US" dirty="0"/>
          </a:p>
        </p:txBody>
      </p:sp>
      <p:sp>
        <p:nvSpPr>
          <p:cNvPr id="3" name="Textplatzhalter 2"/>
          <p:cNvSpPr>
            <a:spLocks noGrp="1"/>
          </p:cNvSpPr>
          <p:nvPr>
            <p:ph type="body" sz="quarter" idx="11"/>
          </p:nvPr>
        </p:nvSpPr>
        <p:spPr>
          <a:xfrm>
            <a:off x="569913" y="1412875"/>
            <a:ext cx="8207375" cy="215444"/>
          </a:xfrm>
        </p:spPr>
        <p:txBody>
          <a:bodyPr/>
          <a:lstStyle/>
          <a:p>
            <a:r>
              <a:rPr lang="en-US" dirty="0" smtClean="0"/>
              <a:t>The Observer Pattern is still the prevalent pattern to deal with </a:t>
            </a:r>
            <a:r>
              <a:rPr lang="en-US" i="1" dirty="0" smtClean="0"/>
              <a:t>state change</a:t>
            </a:r>
            <a:r>
              <a:rPr lang="en-US" dirty="0" smtClean="0"/>
              <a:t>.</a:t>
            </a:r>
            <a:endParaRPr lang="en-US" dirty="0"/>
          </a:p>
        </p:txBody>
      </p:sp>
      <p:sp>
        <p:nvSpPr>
          <p:cNvPr id="4" name="Textfeld 3"/>
          <p:cNvSpPr txBox="1"/>
          <p:nvPr/>
        </p:nvSpPr>
        <p:spPr>
          <a:xfrm>
            <a:off x="579445" y="4786609"/>
            <a:ext cx="8869363"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kern="0" dirty="0" smtClean="0">
                <a:latin typeface="+mj-lt"/>
                <a:ea typeface="+mj-ea"/>
                <a:cs typeface="+mj-cs"/>
              </a:rPr>
              <a:t>Basing the model of a system on the Observer Pattern is problematic!</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sp>
        <p:nvSpPr>
          <p:cNvPr id="5" name="Textfeld 4"/>
          <p:cNvSpPr txBox="1"/>
          <p:nvPr/>
        </p:nvSpPr>
        <p:spPr>
          <a:xfrm>
            <a:off x="541338" y="2137669"/>
            <a:ext cx="8088312" cy="523220"/>
          </a:xfrm>
          <a:prstGeom prst="rect">
            <a:avLst/>
          </a:prstGeom>
        </p:spPr>
        <p:txBody>
          <a:bodyPr wrap="square" rtlCol="0">
            <a:spAutoFit/>
          </a:bodyPr>
          <a:lstStyle/>
          <a:p>
            <a:pPr algn="l">
              <a:lnSpc>
                <a:spcPct val="100000"/>
              </a:lnSpc>
            </a:pPr>
            <a:r>
              <a:rPr lang="en-US" sz="1400" kern="0" dirty="0" smtClean="0">
                <a:latin typeface="+mn-lt"/>
                <a:ea typeface="+mj-ea"/>
                <a:cs typeface="+mj-cs"/>
              </a:rPr>
              <a:t>An object </a:t>
            </a:r>
            <a:r>
              <a:rPr lang="en-US" sz="1400" i="1" kern="0" dirty="0" smtClean="0">
                <a:latin typeface="+mn-lt"/>
                <a:ea typeface="+mj-ea"/>
                <a:cs typeface="+mj-cs"/>
              </a:rPr>
              <a:t>A</a:t>
            </a:r>
            <a:r>
              <a:rPr lang="en-US" sz="1400" kern="0" dirty="0" smtClean="0">
                <a:latin typeface="+mn-lt"/>
                <a:ea typeface="+mj-ea"/>
                <a:cs typeface="+mj-cs"/>
              </a:rPr>
              <a:t> (the </a:t>
            </a:r>
            <a:r>
              <a:rPr lang="en-US" sz="1400" i="1" kern="0" dirty="0" smtClean="0">
                <a:latin typeface="+mn-lt"/>
                <a:ea typeface="+mj-ea"/>
                <a:cs typeface="+mj-cs"/>
              </a:rPr>
              <a:t>subject</a:t>
            </a:r>
            <a:r>
              <a:rPr lang="en-US" sz="1400" kern="0" dirty="0" smtClean="0">
                <a:latin typeface="+mn-lt"/>
                <a:ea typeface="+mj-ea"/>
                <a:cs typeface="+mj-cs"/>
              </a:rPr>
              <a:t>) maintains a list of dependent objects (the </a:t>
            </a:r>
            <a:r>
              <a:rPr lang="en-US" sz="1400" i="1" kern="0" dirty="0" smtClean="0">
                <a:latin typeface="+mn-lt"/>
                <a:ea typeface="+mj-ea"/>
                <a:cs typeface="+mj-cs"/>
              </a:rPr>
              <a:t>observers</a:t>
            </a:r>
            <a:r>
              <a:rPr lang="en-US" sz="1400" kern="0" dirty="0" smtClean="0">
                <a:latin typeface="+mn-lt"/>
                <a:ea typeface="+mj-ea"/>
                <a:cs typeface="+mj-cs"/>
              </a:rPr>
              <a:t>) </a:t>
            </a:r>
            <a:br>
              <a:rPr lang="en-US" sz="1400" kern="0" dirty="0" smtClean="0">
                <a:latin typeface="+mn-lt"/>
                <a:ea typeface="+mj-ea"/>
                <a:cs typeface="+mj-cs"/>
              </a:rPr>
            </a:br>
            <a:r>
              <a:rPr lang="en-US" sz="1400" kern="0" dirty="0" smtClean="0">
                <a:latin typeface="+mn-lt"/>
                <a:ea typeface="+mj-ea"/>
                <a:cs typeface="+mj-cs"/>
              </a:rPr>
              <a:t>{B</a:t>
            </a:r>
            <a:r>
              <a:rPr lang="en-US" sz="1400" kern="0" baseline="-25000" dirty="0" smtClean="0">
                <a:latin typeface="+mn-lt"/>
                <a:ea typeface="+mj-ea"/>
                <a:cs typeface="+mj-cs"/>
              </a:rPr>
              <a:t>1 </a:t>
            </a:r>
            <a:r>
              <a:rPr lang="en-US" sz="1400" kern="0" dirty="0" smtClean="0">
                <a:latin typeface="+mn-lt"/>
                <a:ea typeface="+mj-ea"/>
                <a:cs typeface="+mj-cs"/>
              </a:rPr>
              <a:t>, B</a:t>
            </a:r>
            <a:r>
              <a:rPr lang="en-US" sz="1400" kern="0" baseline="-25000" dirty="0" smtClean="0">
                <a:latin typeface="+mn-lt"/>
                <a:ea typeface="+mj-ea"/>
                <a:cs typeface="+mj-cs"/>
              </a:rPr>
              <a:t>2</a:t>
            </a:r>
            <a:r>
              <a:rPr lang="en-US" sz="1400" kern="0" dirty="0" smtClean="0">
                <a:latin typeface="+mn-lt"/>
                <a:ea typeface="+mj-ea"/>
                <a:cs typeface="+mj-cs"/>
              </a:rPr>
              <a:t> , . . . , </a:t>
            </a:r>
            <a:r>
              <a:rPr lang="en-US" sz="1400" kern="0" dirty="0" err="1" smtClean="0">
                <a:latin typeface="+mn-lt"/>
                <a:ea typeface="+mj-ea"/>
                <a:cs typeface="+mj-cs"/>
              </a:rPr>
              <a:t>B</a:t>
            </a:r>
            <a:r>
              <a:rPr lang="en-US" sz="1400" kern="0" baseline="-25000" dirty="0" err="1" smtClean="0">
                <a:latin typeface="+mn-lt"/>
                <a:ea typeface="+mj-ea"/>
                <a:cs typeface="+mj-cs"/>
              </a:rPr>
              <a:t>n</a:t>
            </a:r>
            <a:r>
              <a:rPr lang="en-US" sz="1400" kern="0" dirty="0" smtClean="0">
                <a:latin typeface="+mn-lt"/>
                <a:ea typeface="+mj-ea"/>
                <a:cs typeface="+mj-cs"/>
              </a:rPr>
              <a:t> } and </a:t>
            </a:r>
            <a:r>
              <a:rPr lang="en-US" sz="1400" kern="0" dirty="0" err="1" smtClean="0">
                <a:latin typeface="+mn-lt"/>
                <a:ea typeface="+mj-ea"/>
                <a:cs typeface="+mj-cs"/>
              </a:rPr>
              <a:t>notiﬁes</a:t>
            </a:r>
            <a:r>
              <a:rPr lang="en-US" sz="1400" kern="0" dirty="0" smtClean="0">
                <a:latin typeface="+mn-lt"/>
                <a:ea typeface="+mj-ea"/>
                <a:cs typeface="+mj-cs"/>
              </a:rPr>
              <a:t> them when any state change takes place in object </a:t>
            </a:r>
            <a:r>
              <a:rPr lang="en-US" sz="1400" i="1" kern="0" dirty="0" smtClean="0">
                <a:latin typeface="+mn-lt"/>
                <a:ea typeface="+mj-ea"/>
                <a:cs typeface="+mj-cs"/>
              </a:rPr>
              <a:t>A</a:t>
            </a:r>
            <a:r>
              <a:rPr lang="en-US" sz="1400" kern="0" dirty="0" smtClean="0">
                <a:latin typeface="+mn-lt"/>
                <a:ea typeface="+mj-ea"/>
                <a:cs typeface="+mj-cs"/>
              </a:rPr>
              <a:t>.</a:t>
            </a:r>
            <a:endParaRPr kumimoji="0" lang="en-US" sz="1400" u="none" strike="noStrike" kern="0" cap="none" spc="0" normalizeH="0" baseline="0" noProof="0" dirty="0" smtClean="0">
              <a:ln>
                <a:noFill/>
              </a:ln>
              <a:solidFill>
                <a:schemeClr val="tx1"/>
              </a:solidFill>
              <a:effectLst/>
              <a:uLnTx/>
              <a:uFillTx/>
              <a:latin typeface="+mn-lt"/>
              <a:ea typeface="+mj-ea"/>
              <a:cs typeface="+mj-cs"/>
            </a:endParaRPr>
          </a:p>
        </p:txBody>
      </p:sp>
      <p:sp>
        <p:nvSpPr>
          <p:cNvPr id="10" name="Textfeld 9"/>
          <p:cNvSpPr txBox="1"/>
          <p:nvPr/>
        </p:nvSpPr>
        <p:spPr>
          <a:xfrm>
            <a:off x="563109" y="3170863"/>
            <a:ext cx="8207375" cy="1184940"/>
          </a:xfrm>
          <a:prstGeom prst="rect">
            <a:avLst/>
          </a:prstGeom>
        </p:spPr>
        <p:txBody>
          <a:bodyPr wrap="square" rtlCol="0">
            <a:spAutoFit/>
          </a:bodyPr>
          <a:lstStyle/>
          <a:p>
            <a:pPr marL="342900" indent="-342900" algn="l">
              <a:lnSpc>
                <a:spcPct val="100000"/>
              </a:lnSpc>
              <a:spcAft>
                <a:spcPts val="600"/>
              </a:spcAft>
              <a:buFont typeface="+mj-lt"/>
              <a:buAutoNum type="arabicPeriod"/>
            </a:pPr>
            <a:r>
              <a:rPr lang="en-US" sz="1400" kern="0" dirty="0" smtClean="0">
                <a:latin typeface="+mn-lt"/>
                <a:ea typeface="+mj-ea"/>
                <a:cs typeface="+mj-cs"/>
              </a:rPr>
              <a:t>state information is only implicitly available. (</a:t>
            </a:r>
            <a:r>
              <a:rPr lang="en-US" sz="1400" kern="0" dirty="0" smtClean="0"/>
              <a:t>promotes side-effects)</a:t>
            </a:r>
            <a:endParaRPr lang="en-US" sz="1400" kern="0" dirty="0" smtClean="0">
              <a:latin typeface="+mn-lt"/>
              <a:ea typeface="+mj-ea"/>
              <a:cs typeface="+mj-cs"/>
            </a:endParaRPr>
          </a:p>
          <a:p>
            <a:pPr marL="342900" indent="-342900" algn="l">
              <a:lnSpc>
                <a:spcPct val="100000"/>
              </a:lnSpc>
              <a:spcAft>
                <a:spcPts val="600"/>
              </a:spcAft>
              <a:buFont typeface="+mj-lt"/>
              <a:buAutoNum type="arabicPeriod"/>
            </a:pPr>
            <a:r>
              <a:rPr lang="en-US" sz="1400" kern="0" dirty="0" smtClean="0">
                <a:latin typeface="+mn-lt"/>
                <a:ea typeface="+mj-ea"/>
                <a:cs typeface="+mj-cs"/>
              </a:rPr>
              <a:t>impossible to statically analyze (Turing-complete code)</a:t>
            </a:r>
          </a:p>
          <a:p>
            <a:pPr marL="342900" indent="-342900" algn="l">
              <a:lnSpc>
                <a:spcPct val="100000"/>
              </a:lnSpc>
              <a:spcAft>
                <a:spcPts val="600"/>
              </a:spcAft>
              <a:buFont typeface="+mj-lt"/>
              <a:buAutoNum type="arabicPeriod"/>
            </a:pPr>
            <a:r>
              <a:rPr lang="en-US" sz="1400" kern="0" dirty="0" smtClean="0">
                <a:latin typeface="+mn-lt"/>
                <a:ea typeface="+mj-ea"/>
                <a:cs typeface="+mj-cs"/>
              </a:rPr>
              <a:t>observers are not seen as potential subjects (state-less)</a:t>
            </a:r>
          </a:p>
          <a:p>
            <a:pPr marL="342900" indent="-342900" algn="l">
              <a:lnSpc>
                <a:spcPct val="100000"/>
              </a:lnSpc>
              <a:spcAft>
                <a:spcPts val="600"/>
              </a:spcAft>
              <a:buFont typeface="+mj-lt"/>
              <a:buAutoNum type="arabicPeriod"/>
            </a:pPr>
            <a:r>
              <a:rPr lang="en-US" sz="1400" kern="0" dirty="0" smtClean="0">
                <a:latin typeface="+mn-lt"/>
                <a:ea typeface="+mj-ea"/>
                <a:cs typeface="+mj-cs"/>
              </a:rPr>
              <a:t>…(many more)</a:t>
            </a:r>
          </a:p>
        </p:txBody>
      </p:sp>
      <p:sp>
        <p:nvSpPr>
          <p:cNvPr id="11" name="Textfeld 10"/>
          <p:cNvSpPr txBox="1"/>
          <p:nvPr/>
        </p:nvSpPr>
        <p:spPr>
          <a:xfrm>
            <a:off x="541338" y="2832994"/>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Some major pitfalls:</a:t>
            </a:r>
          </a:p>
        </p:txBody>
      </p:sp>
      <p:sp>
        <p:nvSpPr>
          <p:cNvPr id="12" name="Textfeld 11"/>
          <p:cNvSpPr txBox="1"/>
          <p:nvPr/>
        </p:nvSpPr>
        <p:spPr>
          <a:xfrm>
            <a:off x="531813" y="1804294"/>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The pattern: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“Publish-Subscribe” Software Design Pattern </a:t>
            </a:r>
            <a:endParaRPr lang="en-US" dirty="0"/>
          </a:p>
        </p:txBody>
      </p:sp>
      <p:sp>
        <p:nvSpPr>
          <p:cNvPr id="3" name="Textplatzhalter 2"/>
          <p:cNvSpPr>
            <a:spLocks noGrp="1"/>
          </p:cNvSpPr>
          <p:nvPr>
            <p:ph type="body" sz="quarter" idx="11"/>
          </p:nvPr>
        </p:nvSpPr>
        <p:spPr>
          <a:xfrm>
            <a:off x="591685" y="1412875"/>
            <a:ext cx="8207375" cy="215444"/>
          </a:xfrm>
        </p:spPr>
        <p:txBody>
          <a:bodyPr/>
          <a:lstStyle/>
          <a:p>
            <a:r>
              <a:rPr lang="en-US" dirty="0" smtClean="0"/>
              <a:t>The “PubSub” Pattern is closely related to the Observer Pattern but has different intentions.</a:t>
            </a:r>
            <a:endParaRPr lang="en-US" dirty="0"/>
          </a:p>
        </p:txBody>
      </p:sp>
      <p:sp>
        <p:nvSpPr>
          <p:cNvPr id="4" name="Textfeld 3"/>
          <p:cNvSpPr txBox="1"/>
          <p:nvPr/>
        </p:nvSpPr>
        <p:spPr>
          <a:xfrm>
            <a:off x="546787" y="5543783"/>
            <a:ext cx="8869363"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kern="0" dirty="0" smtClean="0">
                <a:latin typeface="+mj-lt"/>
                <a:ea typeface="+mj-ea"/>
                <a:cs typeface="+mj-cs"/>
              </a:rPr>
              <a:t>PubSub behaves better then Observer </a:t>
            </a:r>
            <a:r>
              <a:rPr lang="en-US" sz="1400" b="1" kern="0" dirty="0" smtClean="0">
                <a:latin typeface="+mj-lt"/>
                <a:ea typeface="+mj-ea"/>
                <a:cs typeface="+mj-cs"/>
              </a:rPr>
              <a:t>(iff not confused with Observer)</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sp>
        <p:nvSpPr>
          <p:cNvPr id="5" name="Textfeld 4"/>
          <p:cNvSpPr txBox="1"/>
          <p:nvPr/>
        </p:nvSpPr>
        <p:spPr>
          <a:xfrm>
            <a:off x="541338" y="2056025"/>
            <a:ext cx="8088312" cy="738664"/>
          </a:xfrm>
          <a:prstGeom prst="rect">
            <a:avLst/>
          </a:prstGeom>
        </p:spPr>
        <p:txBody>
          <a:bodyPr wrap="square" rtlCol="0">
            <a:spAutoFit/>
          </a:bodyPr>
          <a:lstStyle/>
          <a:p>
            <a:pPr algn="l">
              <a:lnSpc>
                <a:spcPct val="100000"/>
              </a:lnSpc>
            </a:pPr>
            <a:r>
              <a:rPr lang="en-US" sz="1400" kern="0" dirty="0" smtClean="0">
                <a:latin typeface="+mn-lt"/>
                <a:ea typeface="+mj-ea"/>
                <a:cs typeface="+mj-cs"/>
              </a:rPr>
              <a:t>Objects </a:t>
            </a:r>
            <a:r>
              <a:rPr lang="en-US" sz="1400" i="1" kern="0" dirty="0" smtClean="0">
                <a:latin typeface="+mn-lt"/>
                <a:ea typeface="+mj-ea"/>
                <a:cs typeface="+mj-cs"/>
              </a:rPr>
              <a:t>A</a:t>
            </a:r>
            <a:r>
              <a:rPr lang="en-US" sz="1400" i="1" kern="0" baseline="-25000" dirty="0" smtClean="0">
                <a:latin typeface="+mn-lt"/>
                <a:ea typeface="+mj-ea"/>
                <a:cs typeface="+mj-cs"/>
              </a:rPr>
              <a:t>1</a:t>
            </a:r>
            <a:r>
              <a:rPr lang="en-US" sz="1400" i="1" kern="0" dirty="0" smtClean="0">
                <a:latin typeface="+mn-lt"/>
                <a:ea typeface="+mj-ea"/>
                <a:cs typeface="+mj-cs"/>
              </a:rPr>
              <a:t>, A</a:t>
            </a:r>
            <a:r>
              <a:rPr lang="en-US" sz="1400" i="1" kern="0" baseline="-25000" dirty="0" smtClean="0">
                <a:latin typeface="+mn-lt"/>
                <a:ea typeface="+mj-ea"/>
                <a:cs typeface="+mj-cs"/>
              </a:rPr>
              <a:t>2</a:t>
            </a:r>
            <a:r>
              <a:rPr lang="en-US" sz="1400" i="1" kern="0" dirty="0" smtClean="0">
                <a:latin typeface="+mn-lt"/>
                <a:ea typeface="+mj-ea"/>
                <a:cs typeface="+mj-cs"/>
              </a:rPr>
              <a:t>, …, A</a:t>
            </a:r>
            <a:r>
              <a:rPr lang="en-US" sz="1400" i="1" kern="0" baseline="-25000" dirty="0" smtClean="0">
                <a:latin typeface="+mn-lt"/>
                <a:ea typeface="+mj-ea"/>
                <a:cs typeface="+mj-cs"/>
              </a:rPr>
              <a:t>m</a:t>
            </a:r>
            <a:r>
              <a:rPr lang="en-US" sz="1400" kern="0" dirty="0" smtClean="0">
                <a:latin typeface="+mn-lt"/>
                <a:ea typeface="+mj-ea"/>
                <a:cs typeface="+mj-cs"/>
              </a:rPr>
              <a:t> (the </a:t>
            </a:r>
            <a:r>
              <a:rPr lang="en-US" sz="1400" i="1" kern="0" dirty="0" smtClean="0">
                <a:latin typeface="+mn-lt"/>
                <a:ea typeface="+mj-ea"/>
                <a:cs typeface="+mj-cs"/>
              </a:rPr>
              <a:t>publishers</a:t>
            </a:r>
            <a:r>
              <a:rPr lang="en-US" sz="1400" kern="0" dirty="0" smtClean="0">
                <a:latin typeface="+mn-lt"/>
                <a:ea typeface="+mj-ea"/>
                <a:cs typeface="+mj-cs"/>
              </a:rPr>
              <a:t>) send messages concerning certain </a:t>
            </a:r>
            <a:r>
              <a:rPr lang="en-US" sz="1400" i="1" kern="0" dirty="0" smtClean="0">
                <a:latin typeface="+mn-lt"/>
                <a:ea typeface="+mj-ea"/>
                <a:cs typeface="+mj-cs"/>
              </a:rPr>
              <a:t>topics</a:t>
            </a:r>
            <a:r>
              <a:rPr lang="en-US" sz="1400" kern="0" dirty="0" smtClean="0">
                <a:latin typeface="+mn-lt"/>
                <a:ea typeface="+mj-ea"/>
                <a:cs typeface="+mj-cs"/>
              </a:rPr>
              <a:t> to some middleware. The objects {B</a:t>
            </a:r>
            <a:r>
              <a:rPr lang="en-US" sz="1400" kern="0" baseline="-25000" dirty="0" smtClean="0">
                <a:latin typeface="+mn-lt"/>
                <a:ea typeface="+mj-ea"/>
                <a:cs typeface="+mj-cs"/>
              </a:rPr>
              <a:t>1 </a:t>
            </a:r>
            <a:r>
              <a:rPr lang="en-US" sz="1400" kern="0" dirty="0" smtClean="0">
                <a:latin typeface="+mn-lt"/>
                <a:ea typeface="+mj-ea"/>
                <a:cs typeface="+mj-cs"/>
              </a:rPr>
              <a:t>, B</a:t>
            </a:r>
            <a:r>
              <a:rPr lang="en-US" sz="1400" kern="0" baseline="-25000" dirty="0" smtClean="0">
                <a:latin typeface="+mn-lt"/>
                <a:ea typeface="+mj-ea"/>
                <a:cs typeface="+mj-cs"/>
              </a:rPr>
              <a:t>2</a:t>
            </a:r>
            <a:r>
              <a:rPr lang="en-US" sz="1400" kern="0" dirty="0" smtClean="0">
                <a:latin typeface="+mn-lt"/>
                <a:ea typeface="+mj-ea"/>
                <a:cs typeface="+mj-cs"/>
              </a:rPr>
              <a:t> , . . . , </a:t>
            </a:r>
            <a:r>
              <a:rPr lang="en-US" sz="1400" kern="0" dirty="0" err="1" smtClean="0">
                <a:latin typeface="+mn-lt"/>
                <a:ea typeface="+mj-ea"/>
                <a:cs typeface="+mj-cs"/>
              </a:rPr>
              <a:t>B</a:t>
            </a:r>
            <a:r>
              <a:rPr lang="en-US" sz="1400" kern="0" baseline="-25000" dirty="0" err="1" smtClean="0">
                <a:latin typeface="+mn-lt"/>
                <a:ea typeface="+mj-ea"/>
                <a:cs typeface="+mj-cs"/>
              </a:rPr>
              <a:t>n</a:t>
            </a:r>
            <a:r>
              <a:rPr lang="en-US" sz="1400" kern="0" dirty="0" smtClean="0">
                <a:latin typeface="+mn-lt"/>
                <a:ea typeface="+mj-ea"/>
                <a:cs typeface="+mj-cs"/>
              </a:rPr>
              <a:t> } (the </a:t>
            </a:r>
            <a:r>
              <a:rPr lang="en-US" sz="1400" i="1" kern="0" dirty="0" smtClean="0"/>
              <a:t>subscribers</a:t>
            </a:r>
            <a:r>
              <a:rPr lang="en-US" sz="1400" kern="0" dirty="0" smtClean="0">
                <a:latin typeface="+mn-lt"/>
                <a:ea typeface="+mj-ea"/>
                <a:cs typeface="+mj-cs"/>
              </a:rPr>
              <a:t>) subscribe to some </a:t>
            </a:r>
            <a:r>
              <a:rPr lang="en-US" sz="1400" i="1" kern="0" dirty="0" smtClean="0">
                <a:latin typeface="+mn-lt"/>
                <a:ea typeface="+mj-ea"/>
                <a:cs typeface="+mj-cs"/>
              </a:rPr>
              <a:t>topics</a:t>
            </a:r>
            <a:r>
              <a:rPr lang="en-US" sz="1400" kern="0" dirty="0" smtClean="0">
                <a:latin typeface="+mn-lt"/>
                <a:ea typeface="+mj-ea"/>
                <a:cs typeface="+mj-cs"/>
              </a:rPr>
              <a:t> at the middleware and get the messages from it concerning these topics.</a:t>
            </a:r>
            <a:endParaRPr kumimoji="0" lang="en-US" sz="1400" u="none" strike="noStrike" kern="0" cap="none" spc="0" normalizeH="0" baseline="0" noProof="0" dirty="0" smtClean="0">
              <a:ln>
                <a:noFill/>
              </a:ln>
              <a:solidFill>
                <a:schemeClr val="tx1"/>
              </a:solidFill>
              <a:effectLst/>
              <a:uLnTx/>
              <a:uFillTx/>
              <a:latin typeface="+mn-lt"/>
              <a:ea typeface="+mj-ea"/>
              <a:cs typeface="+mj-cs"/>
            </a:endParaRPr>
          </a:p>
        </p:txBody>
      </p:sp>
      <p:sp>
        <p:nvSpPr>
          <p:cNvPr id="10" name="Textfeld 9"/>
          <p:cNvSpPr txBox="1"/>
          <p:nvPr/>
        </p:nvSpPr>
        <p:spPr>
          <a:xfrm>
            <a:off x="552223" y="3298769"/>
            <a:ext cx="8207375" cy="1692771"/>
          </a:xfrm>
          <a:prstGeom prst="rect">
            <a:avLst/>
          </a:prstGeom>
        </p:spPr>
        <p:txBody>
          <a:bodyPr wrap="square" rtlCol="0">
            <a:spAutoFit/>
          </a:bodyPr>
          <a:lstStyle/>
          <a:p>
            <a:pPr marL="342900" indent="-342900" algn="l">
              <a:lnSpc>
                <a:spcPct val="100000"/>
              </a:lnSpc>
              <a:spcAft>
                <a:spcPts val="600"/>
              </a:spcAft>
              <a:buFont typeface="+mj-lt"/>
              <a:buAutoNum type="arabicPeriod"/>
            </a:pPr>
            <a:r>
              <a:rPr lang="en-US" sz="1400" kern="0" dirty="0" smtClean="0">
                <a:latin typeface="+mj-lt"/>
                <a:ea typeface="+mj-ea"/>
                <a:cs typeface="+mj-cs"/>
              </a:rPr>
              <a:t>“Subscribers” subscribe to “</a:t>
            </a:r>
            <a:r>
              <a:rPr lang="en-US" sz="1400" i="1" kern="0" dirty="0" smtClean="0">
                <a:latin typeface="+mj-lt"/>
                <a:ea typeface="+mj-ea"/>
                <a:cs typeface="+mj-cs"/>
              </a:rPr>
              <a:t>topics</a:t>
            </a:r>
            <a:r>
              <a:rPr lang="en-US" sz="1400" kern="0" dirty="0" smtClean="0">
                <a:latin typeface="+mj-lt"/>
                <a:ea typeface="+mj-ea"/>
                <a:cs typeface="+mj-cs"/>
              </a:rPr>
              <a:t>” (not “any-state-change”)</a:t>
            </a:r>
          </a:p>
          <a:p>
            <a:pPr marL="342900" indent="-342900" algn="l">
              <a:lnSpc>
                <a:spcPct val="100000"/>
              </a:lnSpc>
              <a:spcAft>
                <a:spcPts val="600"/>
              </a:spcAft>
              <a:buFont typeface="+mj-lt"/>
              <a:buAutoNum type="arabicPeriod"/>
            </a:pPr>
            <a:r>
              <a:rPr lang="en-US" sz="1400" kern="0" dirty="0" smtClean="0">
                <a:latin typeface="+mj-lt"/>
                <a:ea typeface="+mj-ea"/>
                <a:cs typeface="+mj-cs"/>
              </a:rPr>
              <a:t>“Publishers” are </a:t>
            </a:r>
            <a:r>
              <a:rPr lang="en-US" sz="1400" i="1" kern="0" dirty="0" smtClean="0">
                <a:latin typeface="+mj-lt"/>
                <a:ea typeface="+mj-ea"/>
                <a:cs typeface="+mj-cs"/>
              </a:rPr>
              <a:t>loosely coupled</a:t>
            </a:r>
            <a:r>
              <a:rPr lang="en-US" sz="1400" kern="0" dirty="0" smtClean="0">
                <a:latin typeface="+mj-lt"/>
                <a:ea typeface="+mj-ea"/>
                <a:cs typeface="+mj-cs"/>
              </a:rPr>
              <a:t> to the subscribers. They do not have to know even of their existence. </a:t>
            </a:r>
          </a:p>
          <a:p>
            <a:pPr marL="342900" indent="-342900" algn="l">
              <a:lnSpc>
                <a:spcPct val="100000"/>
              </a:lnSpc>
              <a:spcAft>
                <a:spcPts val="600"/>
              </a:spcAft>
              <a:buFont typeface="+mj-lt"/>
              <a:buAutoNum type="arabicPeriod"/>
            </a:pPr>
            <a:r>
              <a:rPr lang="en-US" sz="1400" kern="0" dirty="0" smtClean="0">
                <a:latin typeface="+mj-lt"/>
                <a:ea typeface="+mj-ea"/>
                <a:cs typeface="+mj-cs"/>
              </a:rPr>
              <a:t>“</a:t>
            </a:r>
            <a:r>
              <a:rPr lang="en-US" sz="1400" i="1" kern="0" dirty="0" smtClean="0">
                <a:latin typeface="+mj-lt"/>
                <a:ea typeface="+mj-ea"/>
                <a:cs typeface="+mj-cs"/>
              </a:rPr>
              <a:t>Middleware</a:t>
            </a:r>
            <a:r>
              <a:rPr lang="en-US" sz="1400" kern="0" dirty="0" smtClean="0">
                <a:latin typeface="+mj-lt"/>
                <a:ea typeface="+mj-ea"/>
                <a:cs typeface="+mj-cs"/>
              </a:rPr>
              <a:t>” (like “message brokers” or “event bus”, …) ensures the </a:t>
            </a:r>
            <a:r>
              <a:rPr lang="en-US" sz="1400" i="1" kern="0" dirty="0" smtClean="0">
                <a:latin typeface="+mj-lt"/>
                <a:ea typeface="+mj-ea"/>
                <a:cs typeface="+mj-cs"/>
              </a:rPr>
              <a:t>scalability</a:t>
            </a:r>
            <a:r>
              <a:rPr lang="en-US" sz="1400" kern="0" dirty="0" smtClean="0">
                <a:latin typeface="+mj-lt"/>
                <a:ea typeface="+mj-ea"/>
                <a:cs typeface="+mj-cs"/>
              </a:rPr>
              <a:t>.</a:t>
            </a:r>
          </a:p>
          <a:p>
            <a:pPr marL="342900" indent="-342900" algn="l">
              <a:lnSpc>
                <a:spcPct val="100000"/>
              </a:lnSpc>
              <a:spcAft>
                <a:spcPts val="600"/>
              </a:spcAft>
              <a:buFont typeface="+mj-lt"/>
              <a:buAutoNum type="arabicPeriod"/>
            </a:pPr>
            <a:r>
              <a:rPr kumimoji="0" lang="en-US" sz="1400" u="none" strike="noStrike" kern="0" cap="none" spc="0" normalizeH="0" baseline="0" dirty="0" smtClean="0">
                <a:ln>
                  <a:noFill/>
                </a:ln>
                <a:solidFill>
                  <a:schemeClr val="tx1"/>
                </a:solidFill>
                <a:effectLst/>
                <a:uLnTx/>
                <a:uFillTx/>
                <a:latin typeface="+mj-lt"/>
                <a:ea typeface="+mj-ea"/>
                <a:cs typeface="+mj-cs"/>
              </a:rPr>
              <a:t>PubSub is more common</a:t>
            </a:r>
            <a:r>
              <a:rPr kumimoji="0" lang="en-US" sz="1400" u="none" strike="noStrike" kern="0" cap="none" spc="0" normalizeH="0" dirty="0" smtClean="0">
                <a:ln>
                  <a:noFill/>
                </a:ln>
                <a:solidFill>
                  <a:schemeClr val="tx1"/>
                </a:solidFill>
                <a:effectLst/>
                <a:uLnTx/>
                <a:uFillTx/>
                <a:latin typeface="+mj-lt"/>
                <a:ea typeface="+mj-ea"/>
                <a:cs typeface="+mj-cs"/>
              </a:rPr>
              <a:t> in </a:t>
            </a:r>
            <a:r>
              <a:rPr kumimoji="0" lang="en-US" sz="1400" i="1" u="none" strike="noStrike" kern="0" cap="none" spc="0" normalizeH="0" dirty="0" smtClean="0">
                <a:ln>
                  <a:noFill/>
                </a:ln>
                <a:solidFill>
                  <a:schemeClr val="tx1"/>
                </a:solidFill>
                <a:effectLst/>
                <a:uLnTx/>
                <a:uFillTx/>
                <a:latin typeface="+mj-lt"/>
                <a:ea typeface="+mj-ea"/>
                <a:cs typeface="+mj-cs"/>
              </a:rPr>
              <a:t>distributed</a:t>
            </a:r>
            <a:r>
              <a:rPr kumimoji="0" lang="en-US" sz="1400" u="none" strike="noStrike" kern="0" cap="none" spc="0" normalizeH="0" dirty="0" smtClean="0">
                <a:ln>
                  <a:noFill/>
                </a:ln>
                <a:solidFill>
                  <a:schemeClr val="tx1"/>
                </a:solidFill>
                <a:effectLst/>
                <a:uLnTx/>
                <a:uFillTx/>
                <a:latin typeface="+mj-lt"/>
                <a:ea typeface="+mj-ea"/>
                <a:cs typeface="+mj-cs"/>
              </a:rPr>
              <a:t> systems</a:t>
            </a:r>
            <a:r>
              <a:rPr lang="en-US" sz="1400" kern="0" dirty="0" smtClean="0">
                <a:latin typeface="+mj-lt"/>
                <a:ea typeface="+mj-ea"/>
                <a:cs typeface="+mj-cs"/>
              </a:rPr>
              <a:t>.</a:t>
            </a:r>
          </a:p>
          <a:p>
            <a:pPr marL="342900" indent="-342900" algn="l">
              <a:lnSpc>
                <a:spcPct val="100000"/>
              </a:lnSpc>
              <a:spcAft>
                <a:spcPts val="600"/>
              </a:spcAft>
              <a:buFont typeface="+mj-lt"/>
              <a:buAutoNum type="arabicPeriod"/>
            </a:pPr>
            <a:r>
              <a:rPr lang="en-US" sz="1400" kern="0" dirty="0" smtClean="0">
                <a:latin typeface="+mj-lt"/>
                <a:ea typeface="+mj-ea"/>
                <a:cs typeface="+mj-cs"/>
              </a:rPr>
              <a:t>PubSub is much less likely to suffer “notification-cycles”.</a:t>
            </a:r>
          </a:p>
        </p:txBody>
      </p:sp>
      <p:sp>
        <p:nvSpPr>
          <p:cNvPr id="11" name="Textfeld 10"/>
          <p:cNvSpPr txBox="1"/>
          <p:nvPr/>
        </p:nvSpPr>
        <p:spPr>
          <a:xfrm>
            <a:off x="541338" y="2979950"/>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Differences to “Observer”:</a:t>
            </a:r>
          </a:p>
        </p:txBody>
      </p:sp>
      <p:sp>
        <p:nvSpPr>
          <p:cNvPr id="12" name="Textfeld 11"/>
          <p:cNvSpPr txBox="1"/>
          <p:nvPr/>
        </p:nvSpPr>
        <p:spPr>
          <a:xfrm>
            <a:off x="531813" y="1760750"/>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The pattern:</a:t>
            </a:r>
          </a:p>
        </p:txBody>
      </p:sp>
      <p:sp>
        <p:nvSpPr>
          <p:cNvPr id="13" name="Textfeld 12"/>
          <p:cNvSpPr txBox="1"/>
          <p:nvPr/>
        </p:nvSpPr>
        <p:spPr>
          <a:xfrm>
            <a:off x="541338" y="5083602"/>
            <a:ext cx="8602662"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sng" strike="noStrike" kern="0" cap="none" spc="0" normalizeH="0" baseline="0" noProof="0" dirty="0" smtClean="0">
                <a:ln>
                  <a:noFill/>
                </a:ln>
                <a:solidFill>
                  <a:schemeClr val="tx1"/>
                </a:solidFill>
                <a:effectLst/>
                <a:uLnTx/>
                <a:uFillTx/>
                <a:latin typeface="+mn-lt"/>
                <a:ea typeface="+mj-ea"/>
                <a:cs typeface="+mj-cs"/>
              </a:rPr>
              <a:t>Note:</a:t>
            </a:r>
            <a:r>
              <a:rPr kumimoji="0" lang="en-US" sz="1400" i="0" u="none" strike="noStrike" kern="0" cap="none" spc="0" normalizeH="0" baseline="0" noProof="0" dirty="0" smtClean="0">
                <a:ln>
                  <a:noFill/>
                </a:ln>
                <a:solidFill>
                  <a:schemeClr val="tx1"/>
                </a:solidFill>
                <a:effectLst/>
                <a:uLnTx/>
                <a:uFillTx/>
                <a:latin typeface="+mn-lt"/>
                <a:ea typeface="+mj-ea"/>
                <a:cs typeface="+mj-cs"/>
              </a:rPr>
              <a:t> People used to call both patterns “Observer”</a:t>
            </a:r>
            <a:r>
              <a:rPr kumimoji="0" lang="en-US" sz="1400" i="0" u="none" strike="noStrike" kern="0" cap="none" spc="0" normalizeH="0" noProof="0" dirty="0" smtClean="0">
                <a:ln>
                  <a:noFill/>
                </a:ln>
                <a:solidFill>
                  <a:schemeClr val="tx1"/>
                </a:solidFill>
                <a:effectLst/>
                <a:uLnTx/>
                <a:uFillTx/>
                <a:latin typeface="+mn-lt"/>
                <a:ea typeface="+mj-ea"/>
                <a:cs typeface="+mj-cs"/>
              </a:rPr>
              <a:t> and mix their properties and intentions. </a:t>
            </a:r>
            <a:endParaRPr kumimoji="0" lang="en-US" sz="1400" i="0" u="none" strike="noStrike" kern="0" cap="none" spc="0" normalizeH="0" baseline="0" noProof="0" dirty="0" smtClean="0">
              <a:ln>
                <a:noFill/>
              </a:ln>
              <a:solidFill>
                <a:schemeClr val="tx1"/>
              </a:solidFill>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“Publish-Subscribe” Software Design Pattern </a:t>
            </a:r>
            <a:endParaRPr lang="en-US" dirty="0"/>
          </a:p>
        </p:txBody>
      </p:sp>
      <p:sp>
        <p:nvSpPr>
          <p:cNvPr id="3" name="Textplatzhalter 2"/>
          <p:cNvSpPr>
            <a:spLocks noGrp="1"/>
          </p:cNvSpPr>
          <p:nvPr>
            <p:ph type="body" sz="quarter" idx="11"/>
          </p:nvPr>
        </p:nvSpPr>
        <p:spPr>
          <a:xfrm>
            <a:off x="591685" y="1412875"/>
            <a:ext cx="8207375" cy="215444"/>
          </a:xfrm>
        </p:spPr>
        <p:txBody>
          <a:bodyPr/>
          <a:lstStyle/>
          <a:p>
            <a:r>
              <a:rPr lang="en-US" dirty="0" smtClean="0"/>
              <a:t>The “PubSub” Pattern is closely related to the Observer Pattern but has different intentions.</a:t>
            </a:r>
            <a:endParaRPr lang="en-US" dirty="0"/>
          </a:p>
        </p:txBody>
      </p:sp>
      <p:sp>
        <p:nvSpPr>
          <p:cNvPr id="4" name="Textfeld 3"/>
          <p:cNvSpPr txBox="1"/>
          <p:nvPr/>
        </p:nvSpPr>
        <p:spPr>
          <a:xfrm>
            <a:off x="546787" y="5126183"/>
            <a:ext cx="8869363"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kern="0" dirty="0" smtClean="0">
                <a:latin typeface="+mj-lt"/>
                <a:ea typeface="+mj-ea"/>
                <a:cs typeface="+mj-cs"/>
              </a:rPr>
              <a:t>PubSub behaves better then Observer </a:t>
            </a:r>
            <a:r>
              <a:rPr lang="en-US" sz="1400" b="1" kern="0" dirty="0" smtClean="0">
                <a:latin typeface="+mj-lt"/>
                <a:ea typeface="+mj-ea"/>
                <a:cs typeface="+mj-cs"/>
              </a:rPr>
              <a:t>(iff not confused with Observer)</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sp>
        <p:nvSpPr>
          <p:cNvPr id="5" name="Textfeld 4"/>
          <p:cNvSpPr txBox="1"/>
          <p:nvPr/>
        </p:nvSpPr>
        <p:spPr>
          <a:xfrm>
            <a:off x="541338" y="2056025"/>
            <a:ext cx="8088312" cy="738664"/>
          </a:xfrm>
          <a:prstGeom prst="rect">
            <a:avLst/>
          </a:prstGeom>
        </p:spPr>
        <p:txBody>
          <a:bodyPr wrap="square" rtlCol="0">
            <a:spAutoFit/>
          </a:bodyPr>
          <a:lstStyle/>
          <a:p>
            <a:pPr algn="l">
              <a:lnSpc>
                <a:spcPct val="100000"/>
              </a:lnSpc>
            </a:pPr>
            <a:r>
              <a:rPr lang="en-US" sz="1400" kern="0" dirty="0" smtClean="0">
                <a:latin typeface="+mn-lt"/>
                <a:ea typeface="+mj-ea"/>
                <a:cs typeface="+mj-cs"/>
              </a:rPr>
              <a:t>Objects </a:t>
            </a:r>
            <a:r>
              <a:rPr lang="en-US" sz="1400" i="1" kern="0" dirty="0" smtClean="0">
                <a:latin typeface="+mn-lt"/>
                <a:ea typeface="+mj-ea"/>
                <a:cs typeface="+mj-cs"/>
              </a:rPr>
              <a:t>A</a:t>
            </a:r>
            <a:r>
              <a:rPr lang="en-US" sz="1400" i="1" kern="0" baseline="-25000" dirty="0" smtClean="0">
                <a:latin typeface="+mn-lt"/>
                <a:ea typeface="+mj-ea"/>
                <a:cs typeface="+mj-cs"/>
              </a:rPr>
              <a:t>1</a:t>
            </a:r>
            <a:r>
              <a:rPr lang="en-US" sz="1400" i="1" kern="0" dirty="0" smtClean="0">
                <a:latin typeface="+mn-lt"/>
                <a:ea typeface="+mj-ea"/>
                <a:cs typeface="+mj-cs"/>
              </a:rPr>
              <a:t>, A</a:t>
            </a:r>
            <a:r>
              <a:rPr lang="en-US" sz="1400" i="1" kern="0" baseline="-25000" dirty="0" smtClean="0">
                <a:latin typeface="+mn-lt"/>
                <a:ea typeface="+mj-ea"/>
                <a:cs typeface="+mj-cs"/>
              </a:rPr>
              <a:t>2</a:t>
            </a:r>
            <a:r>
              <a:rPr lang="en-US" sz="1400" i="1" kern="0" dirty="0" smtClean="0">
                <a:latin typeface="+mn-lt"/>
                <a:ea typeface="+mj-ea"/>
                <a:cs typeface="+mj-cs"/>
              </a:rPr>
              <a:t>, …, A</a:t>
            </a:r>
            <a:r>
              <a:rPr lang="en-US" sz="1400" i="1" kern="0" baseline="-25000" dirty="0" smtClean="0">
                <a:latin typeface="+mn-lt"/>
                <a:ea typeface="+mj-ea"/>
                <a:cs typeface="+mj-cs"/>
              </a:rPr>
              <a:t>m</a:t>
            </a:r>
            <a:r>
              <a:rPr lang="en-US" sz="1400" kern="0" dirty="0" smtClean="0">
                <a:latin typeface="+mn-lt"/>
                <a:ea typeface="+mj-ea"/>
                <a:cs typeface="+mj-cs"/>
              </a:rPr>
              <a:t> (the </a:t>
            </a:r>
            <a:r>
              <a:rPr lang="en-US" sz="1400" i="1" kern="0" dirty="0" smtClean="0">
                <a:latin typeface="+mn-lt"/>
                <a:ea typeface="+mj-ea"/>
                <a:cs typeface="+mj-cs"/>
              </a:rPr>
              <a:t>publishers</a:t>
            </a:r>
            <a:r>
              <a:rPr lang="en-US" sz="1400" kern="0" dirty="0" smtClean="0">
                <a:latin typeface="+mn-lt"/>
                <a:ea typeface="+mj-ea"/>
                <a:cs typeface="+mj-cs"/>
              </a:rPr>
              <a:t>) send messages concerning certain </a:t>
            </a:r>
            <a:r>
              <a:rPr lang="en-US" sz="1400" i="1" kern="0" dirty="0" smtClean="0">
                <a:latin typeface="+mn-lt"/>
                <a:ea typeface="+mj-ea"/>
                <a:cs typeface="+mj-cs"/>
              </a:rPr>
              <a:t>topics</a:t>
            </a:r>
            <a:r>
              <a:rPr lang="en-US" sz="1400" kern="0" dirty="0" smtClean="0">
                <a:latin typeface="+mn-lt"/>
                <a:ea typeface="+mj-ea"/>
                <a:cs typeface="+mj-cs"/>
              </a:rPr>
              <a:t> to some middleware. The objects {B</a:t>
            </a:r>
            <a:r>
              <a:rPr lang="en-US" sz="1400" kern="0" baseline="-25000" dirty="0" smtClean="0">
                <a:latin typeface="+mn-lt"/>
                <a:ea typeface="+mj-ea"/>
                <a:cs typeface="+mj-cs"/>
              </a:rPr>
              <a:t>1 </a:t>
            </a:r>
            <a:r>
              <a:rPr lang="en-US" sz="1400" kern="0" dirty="0" smtClean="0">
                <a:latin typeface="+mn-lt"/>
                <a:ea typeface="+mj-ea"/>
                <a:cs typeface="+mj-cs"/>
              </a:rPr>
              <a:t>, B</a:t>
            </a:r>
            <a:r>
              <a:rPr lang="en-US" sz="1400" kern="0" baseline="-25000" dirty="0" smtClean="0">
                <a:latin typeface="+mn-lt"/>
                <a:ea typeface="+mj-ea"/>
                <a:cs typeface="+mj-cs"/>
              </a:rPr>
              <a:t>2</a:t>
            </a:r>
            <a:r>
              <a:rPr lang="en-US" sz="1400" kern="0" dirty="0" smtClean="0">
                <a:latin typeface="+mn-lt"/>
                <a:ea typeface="+mj-ea"/>
                <a:cs typeface="+mj-cs"/>
              </a:rPr>
              <a:t> , . . . , </a:t>
            </a:r>
            <a:r>
              <a:rPr lang="en-US" sz="1400" kern="0" dirty="0" err="1" smtClean="0">
                <a:latin typeface="+mn-lt"/>
                <a:ea typeface="+mj-ea"/>
                <a:cs typeface="+mj-cs"/>
              </a:rPr>
              <a:t>B</a:t>
            </a:r>
            <a:r>
              <a:rPr lang="en-US" sz="1400" kern="0" baseline="-25000" dirty="0" err="1" smtClean="0">
                <a:latin typeface="+mn-lt"/>
                <a:ea typeface="+mj-ea"/>
                <a:cs typeface="+mj-cs"/>
              </a:rPr>
              <a:t>n</a:t>
            </a:r>
            <a:r>
              <a:rPr lang="en-US" sz="1400" kern="0" dirty="0" smtClean="0">
                <a:latin typeface="+mn-lt"/>
                <a:ea typeface="+mj-ea"/>
                <a:cs typeface="+mj-cs"/>
              </a:rPr>
              <a:t> } (the </a:t>
            </a:r>
            <a:r>
              <a:rPr lang="en-US" sz="1400" i="1" kern="0" dirty="0" smtClean="0"/>
              <a:t>subscribers</a:t>
            </a:r>
            <a:r>
              <a:rPr lang="en-US" sz="1400" kern="0" dirty="0" smtClean="0">
                <a:latin typeface="+mn-lt"/>
                <a:ea typeface="+mj-ea"/>
                <a:cs typeface="+mj-cs"/>
              </a:rPr>
              <a:t>) subscribe to some </a:t>
            </a:r>
            <a:r>
              <a:rPr lang="en-US" sz="1400" i="1" kern="0" dirty="0" smtClean="0">
                <a:latin typeface="+mn-lt"/>
                <a:ea typeface="+mj-ea"/>
                <a:cs typeface="+mj-cs"/>
              </a:rPr>
              <a:t>topics</a:t>
            </a:r>
            <a:r>
              <a:rPr lang="en-US" sz="1400" kern="0" dirty="0" smtClean="0">
                <a:latin typeface="+mn-lt"/>
                <a:ea typeface="+mj-ea"/>
                <a:cs typeface="+mj-cs"/>
              </a:rPr>
              <a:t> at the middleware and get the messages from it concerning these topics.</a:t>
            </a:r>
            <a:endParaRPr kumimoji="0" lang="en-US" sz="1400" u="none" strike="noStrike" kern="0" cap="none" spc="0" normalizeH="0" baseline="0" noProof="0" dirty="0" smtClean="0">
              <a:ln>
                <a:noFill/>
              </a:ln>
              <a:solidFill>
                <a:schemeClr val="tx1"/>
              </a:solidFill>
              <a:effectLst/>
              <a:uLnTx/>
              <a:uFillTx/>
              <a:latin typeface="+mn-lt"/>
              <a:ea typeface="+mj-ea"/>
              <a:cs typeface="+mj-cs"/>
            </a:endParaRPr>
          </a:p>
        </p:txBody>
      </p:sp>
      <p:sp>
        <p:nvSpPr>
          <p:cNvPr id="10" name="Textfeld 9"/>
          <p:cNvSpPr txBox="1"/>
          <p:nvPr/>
        </p:nvSpPr>
        <p:spPr>
          <a:xfrm>
            <a:off x="552223" y="3298769"/>
            <a:ext cx="8207375" cy="1107996"/>
          </a:xfrm>
          <a:prstGeom prst="rect">
            <a:avLst/>
          </a:prstGeom>
        </p:spPr>
        <p:txBody>
          <a:bodyPr wrap="square" rtlCol="0">
            <a:spAutoFit/>
          </a:bodyPr>
          <a:lstStyle/>
          <a:p>
            <a:pPr marL="342900" indent="-342900" algn="l">
              <a:lnSpc>
                <a:spcPct val="100000"/>
              </a:lnSpc>
              <a:spcAft>
                <a:spcPts val="600"/>
              </a:spcAft>
              <a:buFont typeface="+mj-lt"/>
              <a:buAutoNum type="arabicPeriod"/>
            </a:pPr>
            <a:r>
              <a:rPr lang="en-US" sz="1400" kern="0" dirty="0" smtClean="0">
                <a:latin typeface="+mj-lt"/>
                <a:ea typeface="+mj-ea"/>
                <a:cs typeface="+mj-cs"/>
              </a:rPr>
              <a:t>“Subscribers” subscribe to “</a:t>
            </a:r>
            <a:r>
              <a:rPr lang="en-US" sz="1400" i="1" kern="0" dirty="0" smtClean="0">
                <a:latin typeface="+mj-lt"/>
                <a:ea typeface="+mj-ea"/>
                <a:cs typeface="+mj-cs"/>
              </a:rPr>
              <a:t>topics</a:t>
            </a:r>
            <a:r>
              <a:rPr lang="en-US" sz="1400" kern="0" dirty="0" smtClean="0">
                <a:latin typeface="+mj-lt"/>
                <a:ea typeface="+mj-ea"/>
                <a:cs typeface="+mj-cs"/>
              </a:rPr>
              <a:t>” (not “any-state-change”)</a:t>
            </a:r>
          </a:p>
          <a:p>
            <a:pPr marL="342900" indent="-342900" algn="l">
              <a:lnSpc>
                <a:spcPct val="100000"/>
              </a:lnSpc>
              <a:spcAft>
                <a:spcPts val="600"/>
              </a:spcAft>
              <a:buFont typeface="+mj-lt"/>
              <a:buAutoNum type="arabicPeriod"/>
            </a:pPr>
            <a:r>
              <a:rPr lang="en-US" sz="1400" kern="0" dirty="0" smtClean="0">
                <a:latin typeface="+mj-lt"/>
                <a:ea typeface="+mj-ea"/>
                <a:cs typeface="+mj-cs"/>
              </a:rPr>
              <a:t>“Publishers” are </a:t>
            </a:r>
            <a:r>
              <a:rPr lang="en-US" sz="1400" i="1" kern="0" dirty="0" smtClean="0">
                <a:latin typeface="+mj-lt"/>
                <a:ea typeface="+mj-ea"/>
                <a:cs typeface="+mj-cs"/>
              </a:rPr>
              <a:t>loosely coupled</a:t>
            </a:r>
            <a:r>
              <a:rPr lang="en-US" sz="1400" kern="0" dirty="0" smtClean="0">
                <a:latin typeface="+mj-lt"/>
                <a:ea typeface="+mj-ea"/>
                <a:cs typeface="+mj-cs"/>
              </a:rPr>
              <a:t> to the subscribers. They do not have to know even of their existence. </a:t>
            </a:r>
          </a:p>
          <a:p>
            <a:pPr marL="342900" indent="-342900" algn="l">
              <a:lnSpc>
                <a:spcPct val="100000"/>
              </a:lnSpc>
              <a:spcAft>
                <a:spcPts val="600"/>
              </a:spcAft>
              <a:buFont typeface="+mj-lt"/>
              <a:buAutoNum type="arabicPeriod"/>
            </a:pPr>
            <a:r>
              <a:rPr lang="en-US" sz="1400" kern="0" dirty="0" err="1" smtClean="0">
                <a:latin typeface="+mj-lt"/>
                <a:ea typeface="+mj-ea"/>
                <a:cs typeface="+mj-cs"/>
              </a:rPr>
              <a:t>PubSub</a:t>
            </a:r>
            <a:r>
              <a:rPr lang="en-US" sz="1400" kern="0" dirty="0" smtClean="0">
                <a:latin typeface="+mj-lt"/>
                <a:ea typeface="+mj-ea"/>
                <a:cs typeface="+mj-cs"/>
              </a:rPr>
              <a:t> is much less likely to suffer “notification-cycles”.</a:t>
            </a:r>
          </a:p>
        </p:txBody>
      </p:sp>
      <p:sp>
        <p:nvSpPr>
          <p:cNvPr id="11" name="Textfeld 10"/>
          <p:cNvSpPr txBox="1"/>
          <p:nvPr/>
        </p:nvSpPr>
        <p:spPr>
          <a:xfrm>
            <a:off x="541338" y="2979950"/>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Differences to “Observer”:</a:t>
            </a:r>
          </a:p>
        </p:txBody>
      </p:sp>
      <p:sp>
        <p:nvSpPr>
          <p:cNvPr id="12" name="Textfeld 11"/>
          <p:cNvSpPr txBox="1"/>
          <p:nvPr/>
        </p:nvSpPr>
        <p:spPr>
          <a:xfrm>
            <a:off x="531813" y="1760750"/>
            <a:ext cx="6840537"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The pattern:</a:t>
            </a:r>
          </a:p>
        </p:txBody>
      </p:sp>
      <p:sp>
        <p:nvSpPr>
          <p:cNvPr id="13" name="Textfeld 12"/>
          <p:cNvSpPr txBox="1"/>
          <p:nvPr/>
        </p:nvSpPr>
        <p:spPr>
          <a:xfrm>
            <a:off x="541338" y="4666002"/>
            <a:ext cx="8602662"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sng" strike="noStrike" kern="0" cap="none" spc="0" normalizeH="0" baseline="0" noProof="0" dirty="0" smtClean="0">
                <a:ln>
                  <a:noFill/>
                </a:ln>
                <a:solidFill>
                  <a:schemeClr val="tx1"/>
                </a:solidFill>
                <a:effectLst/>
                <a:uLnTx/>
                <a:uFillTx/>
                <a:latin typeface="+mn-lt"/>
                <a:ea typeface="+mj-ea"/>
                <a:cs typeface="+mj-cs"/>
              </a:rPr>
              <a:t>Note:</a:t>
            </a:r>
            <a:r>
              <a:rPr kumimoji="0" lang="en-US" sz="1400" i="0" u="none" strike="noStrike" kern="0" cap="none" spc="0" normalizeH="0" baseline="0" noProof="0" dirty="0" smtClean="0">
                <a:ln>
                  <a:noFill/>
                </a:ln>
                <a:solidFill>
                  <a:schemeClr val="tx1"/>
                </a:solidFill>
                <a:effectLst/>
                <a:uLnTx/>
                <a:uFillTx/>
                <a:latin typeface="+mn-lt"/>
                <a:ea typeface="+mj-ea"/>
                <a:cs typeface="+mj-cs"/>
              </a:rPr>
              <a:t> People used to call both patterns “Observer”</a:t>
            </a:r>
            <a:r>
              <a:rPr kumimoji="0" lang="en-US" sz="1400" i="0" u="none" strike="noStrike" kern="0" cap="none" spc="0" normalizeH="0" noProof="0" dirty="0" smtClean="0">
                <a:ln>
                  <a:noFill/>
                </a:ln>
                <a:solidFill>
                  <a:schemeClr val="tx1"/>
                </a:solidFill>
                <a:effectLst/>
                <a:uLnTx/>
                <a:uFillTx/>
                <a:latin typeface="+mn-lt"/>
                <a:ea typeface="+mj-ea"/>
                <a:cs typeface="+mj-cs"/>
              </a:rPr>
              <a:t> and mix their properties and intentions. </a:t>
            </a:r>
            <a:endParaRPr kumimoji="0" lang="en-US" sz="1400" i="0" u="none" strike="noStrike" kern="0" cap="none" spc="0" normalizeH="0" baseline="0" noProof="0" dirty="0" smtClean="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McFSM = Recursive Finite State Machines</a:t>
            </a:r>
            <a:endParaRPr lang="en-US" dirty="0"/>
          </a:p>
        </p:txBody>
      </p:sp>
      <p:sp>
        <p:nvSpPr>
          <p:cNvPr id="3" name="Textplatzhalter 2"/>
          <p:cNvSpPr>
            <a:spLocks noGrp="1"/>
          </p:cNvSpPr>
          <p:nvPr>
            <p:ph type="body" sz="quarter" idx="11"/>
          </p:nvPr>
        </p:nvSpPr>
        <p:spPr/>
        <p:txBody>
          <a:bodyPr/>
          <a:lstStyle/>
          <a:p>
            <a:r>
              <a:rPr lang="en-US" dirty="0" smtClean="0"/>
              <a:t>Going from “</a:t>
            </a:r>
            <a:r>
              <a:rPr lang="en-US" i="1" dirty="0" smtClean="0"/>
              <a:t>FSM to McFSM</a:t>
            </a:r>
            <a:r>
              <a:rPr lang="en-US" dirty="0" smtClean="0"/>
              <a:t>” is similar to the step from “</a:t>
            </a:r>
            <a:r>
              <a:rPr lang="en-US" i="1" dirty="0" smtClean="0"/>
              <a:t>Functions to Recursive Functions</a:t>
            </a:r>
            <a:r>
              <a:rPr lang="en-US" dirty="0" smtClean="0"/>
              <a:t>”.  </a:t>
            </a:r>
            <a:endParaRPr lang="en-US" dirty="0"/>
          </a:p>
        </p:txBody>
      </p:sp>
      <p:sp>
        <p:nvSpPr>
          <p:cNvPr id="4" name="Textfeld 3"/>
          <p:cNvSpPr txBox="1"/>
          <p:nvPr/>
        </p:nvSpPr>
        <p:spPr>
          <a:xfrm>
            <a:off x="459696" y="5906258"/>
            <a:ext cx="8207376" cy="33855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dirty="0" smtClean="0">
                <a:ln>
                  <a:noFill/>
                </a:ln>
                <a:solidFill>
                  <a:schemeClr val="tx1"/>
                </a:solidFill>
                <a:effectLst/>
                <a:uLnTx/>
                <a:uFillTx/>
                <a:latin typeface="+mj-lt"/>
                <a:ea typeface="+mj-ea"/>
                <a:cs typeface="+mj-cs"/>
              </a:rPr>
              <a:t>„XQueue“ is the </a:t>
            </a:r>
            <a:r>
              <a:rPr kumimoji="0" lang="en-US" sz="1600" b="1" i="1" u="none" strike="noStrike" kern="0" cap="none" spc="0" normalizeH="0" baseline="0" dirty="0" smtClean="0">
                <a:ln>
                  <a:noFill/>
                </a:ln>
                <a:solidFill>
                  <a:schemeClr val="tx1"/>
                </a:solidFill>
                <a:effectLst/>
                <a:uLnTx/>
                <a:uFillTx/>
                <a:latin typeface="+mj-lt"/>
                <a:ea typeface="+mj-ea"/>
                <a:cs typeface="+mj-cs"/>
              </a:rPr>
              <a:t>stack</a:t>
            </a:r>
            <a:r>
              <a:rPr kumimoji="0" lang="en-US" sz="1600" b="1" i="0" u="none" strike="noStrike" kern="0" cap="none" spc="0" normalizeH="0" baseline="0" dirty="0" smtClean="0">
                <a:ln>
                  <a:noFill/>
                </a:ln>
                <a:solidFill>
                  <a:schemeClr val="tx1"/>
                </a:solidFill>
                <a:effectLst/>
                <a:uLnTx/>
                <a:uFillTx/>
                <a:latin typeface="+mj-lt"/>
                <a:ea typeface="+mj-ea"/>
                <a:cs typeface="+mj-cs"/>
              </a:rPr>
              <a:t> that implements the recursion.</a:t>
            </a:r>
            <a:endParaRPr kumimoji="0" lang="en-US" sz="1600" b="1" i="0" u="none" strike="noStrike" kern="0" cap="none" spc="0" normalizeH="0" dirty="0" smtClean="0">
              <a:ln>
                <a:noFill/>
              </a:ln>
              <a:solidFill>
                <a:schemeClr val="tx1"/>
              </a:solidFill>
              <a:effectLst/>
              <a:uLnTx/>
              <a:uFillTx/>
              <a:latin typeface="+mj-lt"/>
              <a:ea typeface="+mj-ea"/>
              <a:cs typeface="+mj-cs"/>
            </a:endParaRPr>
          </a:p>
        </p:txBody>
      </p:sp>
      <p:graphicFrame>
        <p:nvGraphicFramePr>
          <p:cNvPr id="13" name="Tabelle 12"/>
          <p:cNvGraphicFramePr>
            <a:graphicFrameLocks noGrp="1"/>
          </p:cNvGraphicFramePr>
          <p:nvPr/>
        </p:nvGraphicFramePr>
        <p:xfrm>
          <a:off x="525012" y="1760784"/>
          <a:ext cx="8207376" cy="1363724"/>
        </p:xfrm>
        <a:graphic>
          <a:graphicData uri="http://schemas.openxmlformats.org/drawingml/2006/table">
            <a:tbl>
              <a:tblPr firstRow="1" bandRow="1">
                <a:tableStyleId>{5C22544A-7EE6-4342-B048-85BDC9FD1C3A}</a:tableStyleId>
              </a:tblPr>
              <a:tblGrid>
                <a:gridCol w="3106739"/>
                <a:gridCol w="5100637"/>
              </a:tblGrid>
              <a:tr h="314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Recursive Functions</a:t>
                      </a:r>
                    </a:p>
                  </a:txBody>
                  <a:tcPr/>
                </a:tc>
                <a:tc>
                  <a:txBody>
                    <a:bodyPr/>
                    <a:lstStyle/>
                    <a:p>
                      <a:r>
                        <a:rPr lang="en-US" sz="1400" dirty="0" smtClean="0"/>
                        <a:t>McFSM – (t</a:t>
                      </a:r>
                      <a:r>
                        <a:rPr lang="en-US" sz="1400" kern="0" dirty="0" smtClean="0">
                          <a:latin typeface="+mn-lt"/>
                        </a:rPr>
                        <a:t>he</a:t>
                      </a:r>
                      <a:r>
                        <a:rPr lang="en-US" sz="1400" kern="0" dirty="0" smtClean="0"/>
                        <a:t> </a:t>
                      </a:r>
                      <a:r>
                        <a:rPr lang="en-US" sz="1400" kern="0" dirty="0" smtClean="0">
                          <a:solidFill>
                            <a:srgbClr val="FF9900"/>
                          </a:solidFill>
                        </a:rPr>
                        <a:t>orange</a:t>
                      </a:r>
                      <a:r>
                        <a:rPr lang="en-US" sz="1400" kern="0" dirty="0" smtClean="0"/>
                        <a:t> </a:t>
                      </a:r>
                      <a:r>
                        <a:rPr lang="en-US" sz="1400" kern="0" dirty="0" smtClean="0">
                          <a:latin typeface="+mn-lt"/>
                        </a:rPr>
                        <a:t>and </a:t>
                      </a:r>
                      <a:r>
                        <a:rPr lang="en-US" sz="1400" kern="0" dirty="0" smtClean="0">
                          <a:solidFill>
                            <a:srgbClr val="FF00FF"/>
                          </a:solidFill>
                        </a:rPr>
                        <a:t>magenta</a:t>
                      </a:r>
                      <a:r>
                        <a:rPr lang="en-US" sz="1400" kern="0" dirty="0" smtClean="0">
                          <a:latin typeface="+mn-lt"/>
                        </a:rPr>
                        <a:t> connection)</a:t>
                      </a:r>
                      <a:endParaRPr lang="en-US" sz="1400" dirty="0"/>
                    </a:p>
                  </a:txBody>
                  <a:tcPr/>
                </a:tc>
              </a:tr>
              <a:tr h="1049429">
                <a:tc>
                  <a:txBody>
                    <a:bodyPr/>
                    <a:lstStyle/>
                    <a:p>
                      <a:r>
                        <a:rPr lang="en-US" sz="1200" dirty="0" smtClean="0">
                          <a:latin typeface="Courier New" pitchFamily="49" charset="0"/>
                          <a:cs typeface="Courier New" pitchFamily="49" charset="0"/>
                        </a:rPr>
                        <a:t>void </a:t>
                      </a:r>
                      <a:r>
                        <a:rPr lang="en-US" sz="1200" b="1" dirty="0" smtClean="0">
                          <a:latin typeface="Courier New" pitchFamily="49" charset="0"/>
                          <a:cs typeface="Courier New" pitchFamily="49" charset="0"/>
                        </a:rPr>
                        <a:t>f()</a:t>
                      </a:r>
                      <a:r>
                        <a:rPr lang="en-US" sz="1200" dirty="0" smtClean="0">
                          <a:latin typeface="Courier New" pitchFamily="49" charset="0"/>
                          <a:cs typeface="Courier New" pitchFamily="49" charset="0"/>
                        </a:rPr>
                        <a:t> {</a:t>
                      </a:r>
                    </a:p>
                    <a:p>
                      <a:r>
                        <a:rPr lang="en-US" sz="1200" dirty="0" smtClean="0">
                          <a:latin typeface="Courier New" pitchFamily="49" charset="0"/>
                          <a:cs typeface="Courier New" pitchFamily="49" charset="0"/>
                        </a:rPr>
                        <a:t>    g();</a:t>
                      </a:r>
                    </a:p>
                    <a:p>
                      <a:r>
                        <a:rPr lang="en-US" sz="1200" dirty="0" smtClean="0">
                          <a:latin typeface="Courier New" pitchFamily="49" charset="0"/>
                          <a:cs typeface="Courier New" pitchFamily="49" charset="0"/>
                        </a:rPr>
                        <a:t>    h();</a:t>
                      </a:r>
                    </a:p>
                    <a:p>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a:txBody>
                  <a:tcPr/>
                </a:tc>
                <a:tc>
                  <a:txBody>
                    <a:bodyPr/>
                    <a:lstStyle/>
                    <a:p>
                      <a:r>
                        <a:rPr lang="en-US" sz="1200" dirty="0" smtClean="0">
                          <a:latin typeface="Courier New" pitchFamily="49" charset="0"/>
                          <a:cs typeface="Courier New" pitchFamily="49" charset="0"/>
                        </a:rPr>
                        <a:t>void McFSM::</a:t>
                      </a:r>
                      <a:r>
                        <a:rPr lang="en-US" sz="1200" b="1" dirty="0" err="1" smtClean="0">
                          <a:latin typeface="Courier New" pitchFamily="49" charset="0"/>
                          <a:cs typeface="Courier New" pitchFamily="49" charset="0"/>
                        </a:rPr>
                        <a:t>handleEvt</a:t>
                      </a:r>
                      <a:r>
                        <a:rPr lang="en-US" sz="1200" dirty="0" smtClean="0">
                          <a:latin typeface="Courier New" pitchFamily="49" charset="0"/>
                          <a:cs typeface="Courier New" pitchFamily="49" charset="0"/>
                        </a:rPr>
                        <a:t>(XQueue&amp; </a:t>
                      </a:r>
                      <a:r>
                        <a:rPr lang="en-US" sz="1200" dirty="0" err="1" smtClean="0">
                          <a:latin typeface="Courier New" pitchFamily="49" charset="0"/>
                          <a:cs typeface="Courier New" pitchFamily="49" charset="0"/>
                        </a:rPr>
                        <a:t>xq,Event</a:t>
                      </a:r>
                      <a:r>
                        <a:rPr lang="en-US" sz="1200" dirty="0" smtClean="0">
                          <a:latin typeface="Courier New" pitchFamily="49" charset="0"/>
                          <a:cs typeface="Courier New" pitchFamily="49" charset="0"/>
                        </a:rPr>
                        <a:t> e) {</a:t>
                      </a:r>
                    </a:p>
                    <a:p>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foreach</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fsm</a:t>
                      </a:r>
                      <a:r>
                        <a:rPr lang="en-US" sz="1200" baseline="0" dirty="0" smtClean="0">
                          <a:latin typeface="Courier New" pitchFamily="49" charset="0"/>
                          <a:cs typeface="Courier New" pitchFamily="49" charset="0"/>
                        </a:rPr>
                        <a:t> in </a:t>
                      </a:r>
                      <a:r>
                        <a:rPr lang="en-US" sz="1200" baseline="0" dirty="0" err="1" smtClean="0">
                          <a:latin typeface="Courier New" pitchFamily="49" charset="0"/>
                          <a:cs typeface="Courier New" pitchFamily="49" charset="0"/>
                        </a:rPr>
                        <a:t>getFSMsInterestedIn</a:t>
                      </a:r>
                      <a:r>
                        <a:rPr lang="en-US" sz="1200" baseline="0" dirty="0" smtClean="0">
                          <a:latin typeface="Courier New" pitchFamily="49" charset="0"/>
                          <a:cs typeface="Courier New" pitchFamily="49" charset="0"/>
                        </a:rPr>
                        <a:t>(e) {</a:t>
                      </a:r>
                    </a:p>
                    <a:p>
                      <a:r>
                        <a:rPr lang="en-US" sz="1200" baseline="0" dirty="0" smtClean="0">
                          <a:latin typeface="Courier New" pitchFamily="49" charset="0"/>
                          <a:cs typeface="Courier New" pitchFamily="49" charset="0"/>
                        </a:rPr>
                        <a:t>       </a:t>
                      </a:r>
                      <a:r>
                        <a:rPr lang="en-US" sz="1200" baseline="0" dirty="0" err="1" smtClean="0">
                          <a:latin typeface="Courier New" pitchFamily="49" charset="0"/>
                          <a:cs typeface="Courier New" pitchFamily="49" charset="0"/>
                        </a:rPr>
                        <a:t>fsm.handleEvt</a:t>
                      </a:r>
                      <a:r>
                        <a:rPr lang="en-US" sz="1200" baseline="0" dirty="0" smtClean="0">
                          <a:latin typeface="Courier New" pitchFamily="49" charset="0"/>
                          <a:cs typeface="Courier New" pitchFamily="49" charset="0"/>
                        </a:rPr>
                        <a:t>(</a:t>
                      </a:r>
                      <a:r>
                        <a:rPr lang="en-US" sz="1200" baseline="0" dirty="0" err="1" smtClean="0">
                          <a:latin typeface="Courier New" pitchFamily="49" charset="0"/>
                          <a:cs typeface="Courier New" pitchFamily="49" charset="0"/>
                        </a:rPr>
                        <a:t>xq,e</a:t>
                      </a:r>
                      <a:r>
                        <a:rPr lang="en-US" sz="1200" baseline="0" dirty="0" smtClean="0">
                          <a:latin typeface="Courier New" pitchFamily="49" charset="0"/>
                          <a:cs typeface="Courier New" pitchFamily="49" charset="0"/>
                        </a:rPr>
                        <a:t>);</a:t>
                      </a:r>
                    </a:p>
                    <a:p>
                      <a:r>
                        <a:rPr lang="en-US" sz="1200" baseline="0" dirty="0" smtClean="0">
                          <a:latin typeface="Courier New" pitchFamily="49" charset="0"/>
                          <a:cs typeface="Courier New" pitchFamily="49" charset="0"/>
                        </a:rPr>
                        <a:t>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t>
                      </a:r>
                    </a:p>
                  </a:txBody>
                  <a:tcPr/>
                </a:tc>
              </a:tr>
            </a:tbl>
          </a:graphicData>
        </a:graphic>
      </p:graphicFrame>
      <p:graphicFrame>
        <p:nvGraphicFramePr>
          <p:cNvPr id="14" name="Tabelle 13"/>
          <p:cNvGraphicFramePr>
            <a:graphicFrameLocks noGrp="1"/>
          </p:cNvGraphicFramePr>
          <p:nvPr/>
        </p:nvGraphicFramePr>
        <p:xfrm>
          <a:off x="525012" y="3151720"/>
          <a:ext cx="8207376" cy="2526256"/>
        </p:xfrm>
        <a:graphic>
          <a:graphicData uri="http://schemas.openxmlformats.org/drawingml/2006/table">
            <a:tbl>
              <a:tblPr firstRow="1" bandRow="1">
                <a:tableStyleId>{5C22544A-7EE6-4342-B048-85BDC9FD1C3A}</a:tableStyleId>
              </a:tblPr>
              <a:tblGrid>
                <a:gridCol w="1497014"/>
                <a:gridCol w="3733800"/>
                <a:gridCol w="2976562"/>
              </a:tblGrid>
              <a:tr h="331696">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Recursive Functions</a:t>
                      </a:r>
                    </a:p>
                  </a:txBody>
                  <a:tcPr/>
                </a:tc>
                <a:tc>
                  <a:txBody>
                    <a:bodyPr/>
                    <a:lstStyle/>
                    <a:p>
                      <a:r>
                        <a:rPr lang="en-US" sz="1400" dirty="0" smtClean="0"/>
                        <a:t>McFSM</a:t>
                      </a:r>
                      <a:endParaRPr lang="en-US" sz="1400" dirty="0"/>
                    </a:p>
                  </a:txBody>
                  <a:tcPr/>
                </a:tc>
              </a:tr>
              <a:tr h="369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recursive</a:t>
                      </a:r>
                    </a:p>
                  </a:txBody>
                  <a:tcPr anchor="ctr">
                    <a:solidFill>
                      <a:schemeClr val="bg2"/>
                    </a:solidFill>
                  </a:tcPr>
                </a:tc>
                <a:tc>
                  <a:txBody>
                    <a:bodyPr/>
                    <a:lstStyle/>
                    <a:p>
                      <a:r>
                        <a:rPr lang="en-US" sz="1200" dirty="0" smtClean="0"/>
                        <a:t>any of the functions </a:t>
                      </a:r>
                      <a:r>
                        <a:rPr lang="en-US" sz="1200" b="1" dirty="0" smtClean="0"/>
                        <a:t>g()</a:t>
                      </a:r>
                      <a:r>
                        <a:rPr lang="en-US" sz="1200" dirty="0" smtClean="0"/>
                        <a:t>, </a:t>
                      </a:r>
                      <a:r>
                        <a:rPr lang="en-US" sz="1200" b="1" dirty="0" smtClean="0"/>
                        <a:t>h()</a:t>
                      </a:r>
                      <a:r>
                        <a:rPr lang="en-US" sz="1200" dirty="0" smtClean="0"/>
                        <a:t>,</a:t>
                      </a:r>
                      <a:r>
                        <a:rPr lang="en-US" sz="1200" baseline="0" dirty="0" smtClean="0"/>
                        <a:t> </a:t>
                      </a:r>
                      <a:r>
                        <a:rPr lang="en-US" sz="1200" b="1" baseline="0" dirty="0" err="1" smtClean="0"/>
                        <a:t>i</a:t>
                      </a:r>
                      <a:r>
                        <a:rPr lang="en-US" sz="1200" b="1" baseline="0" dirty="0" smtClean="0"/>
                        <a:t>()</a:t>
                      </a:r>
                      <a:r>
                        <a:rPr lang="en-US" sz="1200" baseline="0" dirty="0" smtClean="0"/>
                        <a:t> may implicitly or explicitly call </a:t>
                      </a:r>
                      <a:r>
                        <a:rPr lang="en-US" sz="1200" b="1" baseline="0" dirty="0" smtClean="0"/>
                        <a:t>f()</a:t>
                      </a:r>
                      <a:r>
                        <a:rPr lang="en-US" sz="1200" baseline="0" dirty="0" smtClean="0"/>
                        <a:t> again.</a:t>
                      </a:r>
                      <a:endParaRPr lang="en-US" sz="1200" dirty="0"/>
                    </a:p>
                  </a:txBody>
                  <a:tcPr anchor="ctr"/>
                </a:tc>
                <a:tc>
                  <a:txBody>
                    <a:bodyPr/>
                    <a:lstStyle/>
                    <a:p>
                      <a:r>
                        <a:rPr lang="en-US" sz="1200" dirty="0" smtClean="0"/>
                        <a:t>any </a:t>
                      </a:r>
                      <a:r>
                        <a:rPr lang="en-US" sz="1200" b="1" dirty="0" err="1" smtClean="0"/>
                        <a:t>fsm.handleEvt</a:t>
                      </a:r>
                      <a:r>
                        <a:rPr lang="en-US" sz="1200" b="1" dirty="0" smtClean="0"/>
                        <a:t>(..)</a:t>
                      </a:r>
                      <a:r>
                        <a:rPr lang="en-US" sz="1200" b="0" dirty="0" smtClean="0"/>
                        <a:t> may trigger an event in any other FSM again.</a:t>
                      </a:r>
                      <a:endParaRPr lang="en-US" sz="1200" dirty="0"/>
                    </a:p>
                  </a:txBody>
                  <a:tcPr anchor="ctr"/>
                </a:tc>
              </a:tr>
              <a:tr h="369179">
                <a:tc>
                  <a:txBody>
                    <a:bodyPr/>
                    <a:lstStyle/>
                    <a:p>
                      <a:r>
                        <a:rPr lang="en-US" sz="1200" b="1" dirty="0" smtClean="0">
                          <a:solidFill>
                            <a:schemeClr val="bg1"/>
                          </a:solidFill>
                        </a:rPr>
                        <a:t>keep event-order</a:t>
                      </a:r>
                      <a:endParaRPr lang="en-US" sz="1200" b="1" dirty="0">
                        <a:solidFill>
                          <a:schemeClr val="bg1"/>
                        </a:solidFill>
                      </a:endParaRPr>
                    </a:p>
                  </a:txBody>
                  <a:tcPr anchor="ctr">
                    <a:solidFill>
                      <a:schemeClr val="bg2"/>
                    </a:solidFill>
                  </a:tcPr>
                </a:tc>
                <a:tc>
                  <a:txBody>
                    <a:bodyPr/>
                    <a:lstStyle/>
                    <a:p>
                      <a:r>
                        <a:rPr lang="en-US" sz="1200" dirty="0" smtClean="0"/>
                        <a:t>g(), h(), </a:t>
                      </a:r>
                      <a:r>
                        <a:rPr lang="en-US" sz="1200" dirty="0" err="1" smtClean="0"/>
                        <a:t>i</a:t>
                      </a:r>
                      <a:r>
                        <a:rPr lang="en-US" sz="1200" dirty="0" smtClean="0"/>
                        <a:t>()</a:t>
                      </a:r>
                    </a:p>
                    <a:p>
                      <a:r>
                        <a:rPr lang="en-US" sz="1200" dirty="0" smtClean="0"/>
                        <a:t>have</a:t>
                      </a:r>
                      <a:r>
                        <a:rPr lang="en-US" sz="1200" baseline="0" dirty="0" smtClean="0"/>
                        <a:t> to be called in this specific order.</a:t>
                      </a:r>
                      <a:endParaRPr lang="en-US" sz="1200" dirty="0"/>
                    </a:p>
                  </a:txBody>
                  <a:tcPr anchor="ctr"/>
                </a:tc>
                <a:tc>
                  <a:txBody>
                    <a:bodyPr/>
                    <a:lstStyle/>
                    <a:p>
                      <a:r>
                        <a:rPr lang="en-US" sz="1200" dirty="0" smtClean="0"/>
                        <a:t>the “</a:t>
                      </a:r>
                      <a:r>
                        <a:rPr lang="en-US" sz="1200" dirty="0" err="1" smtClean="0"/>
                        <a:t>fsm</a:t>
                      </a:r>
                      <a:r>
                        <a:rPr lang="en-US" sz="1200" dirty="0" smtClean="0"/>
                        <a:t>” </a:t>
                      </a:r>
                      <a:r>
                        <a:rPr lang="en-US" sz="1200" baseline="0" dirty="0" smtClean="0"/>
                        <a:t>have to be called in a fixed (event-dependent) order.</a:t>
                      </a:r>
                      <a:endParaRPr lang="en-US" sz="1200" dirty="0"/>
                    </a:p>
                  </a:txBody>
                  <a:tcPr anchor="ctr"/>
                </a:tc>
              </a:tr>
              <a:tr h="390384">
                <a:tc>
                  <a:txBody>
                    <a:bodyPr/>
                    <a:lstStyle/>
                    <a:p>
                      <a:r>
                        <a:rPr lang="en-US" sz="1200" b="1" dirty="0" smtClean="0">
                          <a:solidFill>
                            <a:schemeClr val="bg1"/>
                          </a:solidFill>
                        </a:rPr>
                        <a:t>run-to-completion</a:t>
                      </a:r>
                      <a:endParaRPr lang="en-US" sz="1200" b="1" dirty="0">
                        <a:solidFill>
                          <a:schemeClr val="bg1"/>
                        </a:solidFill>
                      </a:endParaRPr>
                    </a:p>
                  </a:txBody>
                  <a:tcPr anchor="ctr">
                    <a:solidFill>
                      <a:schemeClr val="bg2"/>
                    </a:solidFill>
                  </a:tcPr>
                </a:tc>
                <a:tc>
                  <a:txBody>
                    <a:bodyPr/>
                    <a:lstStyle/>
                    <a:p>
                      <a:r>
                        <a:rPr lang="en-US" sz="1200" dirty="0" smtClean="0"/>
                        <a:t>all effects of g() have to</a:t>
                      </a:r>
                      <a:r>
                        <a:rPr lang="en-US" sz="1200" baseline="0" dirty="0" smtClean="0"/>
                        <a:t> take place before h() is called and all effects of h() have to take place before </a:t>
                      </a:r>
                      <a:r>
                        <a:rPr lang="en-US" sz="1200" baseline="0" dirty="0" err="1" smtClean="0"/>
                        <a:t>i</a:t>
                      </a:r>
                      <a:r>
                        <a:rPr lang="en-US" sz="1200" baseline="0" dirty="0" smtClean="0"/>
                        <a:t>() is called.</a:t>
                      </a:r>
                      <a:endParaRPr lang="en-US" sz="1200" dirty="0"/>
                    </a:p>
                  </a:txBody>
                  <a:tcPr anchor="ctr"/>
                </a:tc>
                <a:tc>
                  <a:txBody>
                    <a:bodyPr/>
                    <a:lstStyle/>
                    <a:p>
                      <a:r>
                        <a:rPr lang="en-US" sz="1200" dirty="0" smtClean="0"/>
                        <a:t>all internal</a:t>
                      </a:r>
                      <a:r>
                        <a:rPr lang="en-US" sz="1200" baseline="0" dirty="0" smtClean="0"/>
                        <a:t> coupling-events of the event have to take place before the next event is taken from the XQueue.</a:t>
                      </a:r>
                      <a:endParaRPr lang="en-US" sz="1200" dirty="0"/>
                    </a:p>
                  </a:txBody>
                  <a:tcPr anchor="ctr"/>
                </a:tc>
              </a:tr>
              <a:tr h="369179">
                <a:tc>
                  <a:txBody>
                    <a:bodyPr/>
                    <a:lstStyle/>
                    <a:p>
                      <a:r>
                        <a:rPr lang="en-US" sz="1200" dirty="0" smtClean="0">
                          <a:solidFill>
                            <a:schemeClr val="bg1"/>
                          </a:solidFill>
                        </a:rPr>
                        <a:t>stack</a:t>
                      </a:r>
                      <a:r>
                        <a:rPr lang="en-US" sz="1200" baseline="0" dirty="0" smtClean="0">
                          <a:solidFill>
                            <a:schemeClr val="bg1"/>
                          </a:solidFill>
                        </a:rPr>
                        <a:t> of queues</a:t>
                      </a:r>
                      <a:endParaRPr lang="en-US" sz="1200" dirty="0">
                        <a:solidFill>
                          <a:schemeClr val="bg1"/>
                        </a:solidFill>
                      </a:endParaRPr>
                    </a:p>
                  </a:txBody>
                  <a:tcPr anchor="ctr">
                    <a:solidFill>
                      <a:schemeClr val="bg2"/>
                    </a:solidFill>
                  </a:tcPr>
                </a:tc>
                <a:tc>
                  <a:txBody>
                    <a:bodyPr/>
                    <a:lstStyle/>
                    <a:p>
                      <a:r>
                        <a:rPr lang="en-US" sz="1200" dirty="0" smtClean="0"/>
                        <a:t>the queue</a:t>
                      </a:r>
                      <a:r>
                        <a:rPr lang="en-US" sz="1200" baseline="0" dirty="0" smtClean="0"/>
                        <a:t> {g(), h(), </a:t>
                      </a:r>
                      <a:r>
                        <a:rPr lang="en-US" sz="1200" baseline="0" dirty="0" err="1" smtClean="0"/>
                        <a:t>i</a:t>
                      </a:r>
                      <a:r>
                        <a:rPr lang="en-US" sz="1200" baseline="0" dirty="0" smtClean="0"/>
                        <a:t>()} gets on top, replacing f(). Each of these functions gets in turn replaced by its own elements </a:t>
                      </a:r>
                      <a:r>
                        <a:rPr kumimoji="0" lang="en-US" sz="1200" b="0" i="0" u="none" strike="noStrike" kern="0" cap="none" spc="0" normalizeH="0" baseline="0" noProof="0" dirty="0" smtClean="0">
                          <a:ln>
                            <a:noFill/>
                          </a:ln>
                          <a:solidFill>
                            <a:schemeClr val="tx1"/>
                          </a:solidFill>
                          <a:effectLst/>
                          <a:uLnTx/>
                          <a:uFillTx/>
                          <a:latin typeface="+mn-lt"/>
                          <a:ea typeface="+mn-ea"/>
                          <a:cs typeface="+mn-cs"/>
                        </a:rPr>
                        <a:t>–</a:t>
                      </a:r>
                      <a:r>
                        <a:rPr lang="en-US" sz="1200" baseline="0" dirty="0" smtClean="0"/>
                        <a:t> thus forming a stack of queues.</a:t>
                      </a:r>
                      <a:endParaRPr lang="en-US" sz="1200" dirty="0"/>
                    </a:p>
                  </a:txBody>
                  <a:tcPr anchor="ctr"/>
                </a:tc>
                <a:tc>
                  <a:txBody>
                    <a:bodyPr/>
                    <a:lstStyle/>
                    <a:p>
                      <a:r>
                        <a:rPr lang="en-US" sz="1200" dirty="0" smtClean="0"/>
                        <a:t>put</a:t>
                      </a:r>
                      <a:r>
                        <a:rPr lang="en-US" sz="1200" baseline="0" dirty="0" smtClean="0"/>
                        <a:t> the event-sequence on top and replace each element after transition with the sequence of internal coupling-events.</a:t>
                      </a:r>
                      <a:endParaRPr lang="en-US" sz="1200" dirty="0"/>
                    </a:p>
                  </a:txBody>
                  <a:tcPr anchor="ctr"/>
                </a:tc>
              </a:tr>
            </a:tbl>
          </a:graphicData>
        </a:graphic>
      </p:graphicFrame>
      <p:sp>
        <p:nvSpPr>
          <p:cNvPr id="15" name="Textfeld 14"/>
          <p:cNvSpPr txBox="1"/>
          <p:nvPr/>
        </p:nvSpPr>
        <p:spPr>
          <a:xfrm>
            <a:off x="427038" y="5672803"/>
            <a:ext cx="4897439" cy="276999"/>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i="0" u="none" strike="noStrike" kern="0" cap="none" spc="0" normalizeH="0" baseline="0" noProof="0" dirty="0" smtClean="0">
                <a:ln>
                  <a:noFill/>
                </a:ln>
                <a:solidFill>
                  <a:schemeClr val="tx1"/>
                </a:solidFill>
                <a:effectLst/>
                <a:uLnTx/>
                <a:uFillTx/>
                <a:latin typeface="+mn-lt"/>
                <a:ea typeface="+mj-ea"/>
                <a:cs typeface="+mj-cs"/>
              </a:rPr>
              <a:t>“keep-event-order”+”run-to-completion” =&gt; </a:t>
            </a:r>
            <a:r>
              <a:rPr lang="en-US" b="1" kern="0" dirty="0" smtClean="0">
                <a:latin typeface="+mn-lt"/>
                <a:ea typeface="+mj-ea"/>
                <a:cs typeface="+mj-cs"/>
              </a:rPr>
              <a:t>we need</a:t>
            </a:r>
            <a:r>
              <a:rPr kumimoji="0" lang="en-US" b="1" i="0" u="none" strike="noStrike" kern="0" cap="none" spc="0" normalizeH="0" baseline="0" noProof="0" dirty="0" smtClean="0">
                <a:ln>
                  <a:noFill/>
                </a:ln>
                <a:solidFill>
                  <a:schemeClr val="tx1"/>
                </a:solidFill>
                <a:effectLst/>
                <a:uLnTx/>
                <a:uFillTx/>
                <a:latin typeface="+mn-lt"/>
                <a:ea typeface="+mj-ea"/>
                <a:cs typeface="+mj-cs"/>
              </a:rPr>
              <a:t> a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Adobe 2008  </a:t>
            </a:r>
            <a:endParaRPr lang="en-US" dirty="0"/>
          </a:p>
        </p:txBody>
      </p:sp>
      <p:sp>
        <p:nvSpPr>
          <p:cNvPr id="3" name="Textplatzhalter 2"/>
          <p:cNvSpPr>
            <a:spLocks noGrp="1"/>
          </p:cNvSpPr>
          <p:nvPr>
            <p:ph type="body" sz="quarter" idx="11"/>
          </p:nvPr>
        </p:nvSpPr>
        <p:spPr>
          <a:xfrm>
            <a:off x="569913" y="1412875"/>
            <a:ext cx="8207375" cy="215444"/>
          </a:xfrm>
        </p:spPr>
        <p:txBody>
          <a:bodyPr/>
          <a:lstStyle/>
          <a:p>
            <a:r>
              <a:rPr lang="en-US" dirty="0" smtClean="0"/>
              <a:t>Some fundamental facts about Software Development are well-known since a very long time.</a:t>
            </a:r>
            <a:endParaRPr lang="en-US" dirty="0"/>
          </a:p>
        </p:txBody>
      </p:sp>
      <p:sp>
        <p:nvSpPr>
          <p:cNvPr id="4" name="Textfeld 3"/>
          <p:cNvSpPr txBox="1"/>
          <p:nvPr/>
        </p:nvSpPr>
        <p:spPr>
          <a:xfrm>
            <a:off x="525018" y="5665801"/>
            <a:ext cx="8869363" cy="338554"/>
          </a:xfrm>
          <a:prstGeom prst="rect">
            <a:avLst/>
          </a:prstGeom>
        </p:spPr>
        <p:txBody>
          <a:bodyPr wrap="square" rtlCol="0">
            <a:spAutoFit/>
          </a:bodyPr>
          <a:lstStyle/>
          <a:p>
            <a:pPr algn="l">
              <a:lnSpc>
                <a:spcPct val="100000"/>
              </a:lnSpc>
            </a:pPr>
            <a:r>
              <a:rPr lang="en-US" sz="1600" b="1" i="1" kern="0" dirty="0" smtClean="0"/>
              <a:t>McFSM</a:t>
            </a:r>
            <a:r>
              <a:rPr lang="en-US" sz="1600" b="1" kern="0" dirty="0" smtClean="0"/>
              <a:t> is a declarative solution that addresses all these concerns!</a:t>
            </a:r>
          </a:p>
        </p:txBody>
      </p:sp>
      <p:sp>
        <p:nvSpPr>
          <p:cNvPr id="5" name="Textfeld 4"/>
          <p:cNvSpPr txBox="1"/>
          <p:nvPr/>
        </p:nvSpPr>
        <p:spPr>
          <a:xfrm>
            <a:off x="541338" y="3096976"/>
            <a:ext cx="8831262" cy="1000274"/>
          </a:xfrm>
          <a:prstGeom prst="rect">
            <a:avLst/>
          </a:prstGeom>
        </p:spPr>
        <p:txBody>
          <a:bodyPr wrap="square" rtlCol="0">
            <a:spAutoFit/>
          </a:bodyPr>
          <a:lstStyle/>
          <a:p>
            <a:pPr marL="342900" indent="-342900" algn="l">
              <a:lnSpc>
                <a:spcPct val="100000"/>
              </a:lnSpc>
              <a:buFont typeface="+mj-lt"/>
              <a:buAutoNum type="arabicPeriod"/>
            </a:pPr>
            <a:r>
              <a:rPr lang="en-US" kern="0" dirty="0" smtClean="0">
                <a:latin typeface="+mn-lt"/>
                <a:ea typeface="+mj-ea"/>
                <a:cs typeface="+mj-cs"/>
              </a:rPr>
              <a:t>Identify the components and how they connect and inter-relate</a:t>
            </a:r>
          </a:p>
          <a:p>
            <a:pPr marL="342900" indent="-342900" algn="l">
              <a:lnSpc>
                <a:spcPct val="100000"/>
              </a:lnSpc>
              <a:buFont typeface="+mj-lt"/>
              <a:buAutoNum type="arabicPeriod"/>
            </a:pPr>
            <a:r>
              <a:rPr lang="en-US" kern="0" dirty="0" smtClean="0">
                <a:latin typeface="+mn-lt"/>
                <a:ea typeface="+mj-ea"/>
                <a:cs typeface="+mj-cs"/>
              </a:rPr>
              <a:t>Organize the system into a directed </a:t>
            </a:r>
            <a:r>
              <a:rPr lang="en-US" i="1" kern="0" dirty="0" smtClean="0">
                <a:latin typeface="+mn-lt"/>
                <a:ea typeface="+mj-ea"/>
                <a:cs typeface="+mj-cs"/>
              </a:rPr>
              <a:t>acyclic</a:t>
            </a:r>
            <a:r>
              <a:rPr lang="en-US" kern="0" dirty="0" smtClean="0">
                <a:latin typeface="+mn-lt"/>
                <a:ea typeface="+mj-ea"/>
                <a:cs typeface="+mj-cs"/>
              </a:rPr>
              <a:t> graph (DAG) </a:t>
            </a:r>
            <a:br>
              <a:rPr lang="en-US" kern="0" dirty="0" smtClean="0">
                <a:latin typeface="+mn-lt"/>
                <a:ea typeface="+mj-ea"/>
                <a:cs typeface="+mj-cs"/>
              </a:rPr>
            </a:br>
            <a:r>
              <a:rPr lang="en-US" sz="1100" kern="0" dirty="0" smtClean="0">
                <a:latin typeface="+mn-lt"/>
                <a:ea typeface="+mj-ea"/>
                <a:cs typeface="+mj-cs"/>
              </a:rPr>
              <a:t>Identify the algorithm in any cyclic areas, factor into a separate algorithm and replace that area with a node executing the algorithm</a:t>
            </a:r>
          </a:p>
          <a:p>
            <a:pPr marL="342900" indent="-342900" algn="l">
              <a:lnSpc>
                <a:spcPct val="100000"/>
              </a:lnSpc>
              <a:buFont typeface="+mj-lt"/>
              <a:buAutoNum type="arabicPeriod"/>
            </a:pPr>
            <a:r>
              <a:rPr lang="en-US" kern="0" dirty="0" smtClean="0">
                <a:latin typeface="+mn-lt"/>
                <a:ea typeface="+mj-ea"/>
                <a:cs typeface="+mj-cs"/>
              </a:rPr>
              <a:t>Ensure that for all states of the system a DAG structure is maintained</a:t>
            </a:r>
          </a:p>
          <a:p>
            <a:pPr marL="342900" indent="-342900" algn="l">
              <a:lnSpc>
                <a:spcPct val="100000"/>
              </a:lnSpc>
              <a:buFont typeface="+mj-lt"/>
              <a:buAutoNum type="arabicPeriod"/>
            </a:pPr>
            <a:r>
              <a:rPr lang="en-US" kern="0" dirty="0" smtClean="0">
                <a:latin typeface="+mn-lt"/>
                <a:ea typeface="+mj-ea"/>
                <a:cs typeface="+mj-cs"/>
              </a:rPr>
              <a:t>Describe similar problems as similar structures</a:t>
            </a:r>
            <a:endParaRPr kumimoji="0" lang="en-US" u="none" strike="noStrike" kern="0" cap="none" spc="0" normalizeH="0" baseline="0" noProof="0" dirty="0" smtClean="0">
              <a:ln>
                <a:noFill/>
              </a:ln>
              <a:solidFill>
                <a:schemeClr val="tx1"/>
              </a:solidFill>
              <a:effectLst/>
              <a:uLnTx/>
              <a:uFillTx/>
              <a:latin typeface="+mn-lt"/>
              <a:ea typeface="+mj-ea"/>
              <a:cs typeface="+mj-cs"/>
            </a:endParaRPr>
          </a:p>
        </p:txBody>
      </p:sp>
      <p:sp>
        <p:nvSpPr>
          <p:cNvPr id="11" name="Textfeld 10"/>
          <p:cNvSpPr txBox="1"/>
          <p:nvPr/>
        </p:nvSpPr>
        <p:spPr>
          <a:xfrm>
            <a:off x="512762" y="1734901"/>
            <a:ext cx="6840537" cy="276999"/>
          </a:xfrm>
          <a:prstGeom prst="rect">
            <a:avLst/>
          </a:prstGeom>
        </p:spPr>
        <p:txBody>
          <a:bodyPr wrap="square" rtlCol="0">
            <a:spAutoFit/>
          </a:bodyPr>
          <a:lstStyle/>
          <a:p>
            <a:pPr algn="l">
              <a:lnSpc>
                <a:spcPct val="100000"/>
              </a:lnSpc>
            </a:pPr>
            <a:r>
              <a:rPr lang="en-US" b="1" kern="0" dirty="0" smtClean="0">
                <a:latin typeface="+mn-lt"/>
                <a:ea typeface="+mj-ea"/>
                <a:cs typeface="+mj-cs"/>
              </a:rPr>
              <a:t>Current Design of Large Systems</a:t>
            </a:r>
            <a:endParaRPr kumimoji="0" lang="en-US"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2" name="Textfeld 11"/>
          <p:cNvSpPr txBox="1"/>
          <p:nvPr/>
        </p:nvSpPr>
        <p:spPr>
          <a:xfrm>
            <a:off x="531813" y="2839801"/>
            <a:ext cx="6840537" cy="276999"/>
          </a:xfrm>
          <a:prstGeom prst="rect">
            <a:avLst/>
          </a:prstGeom>
        </p:spPr>
        <p:txBody>
          <a:bodyPr wrap="square" rtlCol="0">
            <a:spAutoFit/>
          </a:bodyPr>
          <a:lstStyle/>
          <a:p>
            <a:pPr algn="l">
              <a:lnSpc>
                <a:spcPct val="100000"/>
              </a:lnSpc>
            </a:pPr>
            <a:r>
              <a:rPr lang="en-US" b="1" kern="0" dirty="0" smtClean="0">
                <a:latin typeface="+mn-lt"/>
                <a:ea typeface="+mj-ea"/>
                <a:cs typeface="+mj-cs"/>
              </a:rPr>
              <a:t>A "Generic Algorithm" for Creating Large Systems</a:t>
            </a:r>
            <a:endParaRPr kumimoji="0" lang="en-US"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9" name="Textfeld 8"/>
          <p:cNvSpPr txBox="1"/>
          <p:nvPr/>
        </p:nvSpPr>
        <p:spPr>
          <a:xfrm>
            <a:off x="537256" y="6027962"/>
            <a:ext cx="8650288" cy="434030"/>
          </a:xfrm>
          <a:prstGeom prst="rect">
            <a:avLst/>
          </a:prstGeom>
        </p:spPr>
        <p:txBody>
          <a:bodyPr wrap="square" rtlCol="0">
            <a:spAutoFit/>
          </a:bodyPr>
          <a:lstStyle/>
          <a:p>
            <a:pPr algn="l"/>
            <a:r>
              <a:rPr kumimoji="0" lang="en-US" sz="1050" i="0" u="none" strike="noStrike" kern="0" cap="none" spc="0" normalizeH="0" baseline="0" noProof="0" dirty="0" smtClean="0">
                <a:ln>
                  <a:noFill/>
                </a:ln>
                <a:solidFill>
                  <a:schemeClr val="tx1"/>
                </a:solidFill>
                <a:effectLst/>
                <a:uLnTx/>
                <a:uFillTx/>
                <a:latin typeface="+mn-lt"/>
                <a:ea typeface="+mj-ea"/>
                <a:cs typeface="+mj-cs"/>
              </a:rPr>
              <a:t>Slightly adapted from </a:t>
            </a:r>
            <a:r>
              <a:rPr lang="en-US" sz="1050" noProof="0" dirty="0" smtClean="0"/>
              <a:t>t</a:t>
            </a:r>
            <a:r>
              <a:rPr lang="en-US" sz="1050" dirty="0" smtClean="0"/>
              <a:t>he Adobe presentation 2008, Sean Parent (Principal Scientist): “</a:t>
            </a:r>
            <a:r>
              <a:rPr lang="en-US" sz="1050" i="1" dirty="0" smtClean="0"/>
              <a:t>A Possible Future of Software Development</a:t>
            </a:r>
            <a:r>
              <a:rPr lang="en-US" sz="1050" dirty="0" smtClean="0"/>
              <a:t>”</a:t>
            </a:r>
          </a:p>
          <a:p>
            <a:pPr algn="l"/>
            <a:r>
              <a:rPr lang="en-US" sz="1050" dirty="0" smtClean="0"/>
              <a:t>	http://stlab.adobe.com/wiki/index.php/Image:2008_07_25_google.pdf   </a:t>
            </a:r>
            <a:r>
              <a:rPr kumimoji="0" lang="en-US" sz="1050" i="0" u="none" strike="noStrike" kern="0" cap="none" spc="0" normalizeH="0" baseline="0" noProof="0" dirty="0" smtClean="0">
                <a:ln>
                  <a:noFill/>
                </a:ln>
                <a:solidFill>
                  <a:schemeClr val="tx1"/>
                </a:solidFill>
                <a:effectLst/>
                <a:uLnTx/>
                <a:uFillTx/>
                <a:latin typeface="+mn-lt"/>
                <a:ea typeface="+mj-ea"/>
                <a:cs typeface="+mj-cs"/>
              </a:rPr>
              <a:t> </a:t>
            </a:r>
          </a:p>
        </p:txBody>
      </p:sp>
      <p:sp>
        <p:nvSpPr>
          <p:cNvPr id="13" name="Textfeld 12"/>
          <p:cNvSpPr txBox="1"/>
          <p:nvPr/>
        </p:nvSpPr>
        <p:spPr>
          <a:xfrm>
            <a:off x="531813" y="4087576"/>
            <a:ext cx="6840537" cy="276999"/>
          </a:xfrm>
          <a:prstGeom prst="rect">
            <a:avLst/>
          </a:prstGeom>
        </p:spPr>
        <p:txBody>
          <a:bodyPr wrap="square" rtlCol="0">
            <a:spAutoFit/>
          </a:bodyPr>
          <a:lstStyle/>
          <a:p>
            <a:pPr algn="l">
              <a:lnSpc>
                <a:spcPct val="100000"/>
              </a:lnSpc>
            </a:pPr>
            <a:r>
              <a:rPr lang="en-US" b="1" kern="0" dirty="0" smtClean="0">
                <a:latin typeface="+mn-lt"/>
                <a:ea typeface="+mj-ea"/>
                <a:cs typeface="+mj-cs"/>
              </a:rPr>
              <a:t>Declarative Programming</a:t>
            </a:r>
            <a:endParaRPr kumimoji="0" lang="en-US"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5" name="Textfeld 14"/>
          <p:cNvSpPr txBox="1"/>
          <p:nvPr/>
        </p:nvSpPr>
        <p:spPr>
          <a:xfrm>
            <a:off x="569913" y="4326475"/>
            <a:ext cx="8574087" cy="646331"/>
          </a:xfrm>
          <a:prstGeom prst="rect">
            <a:avLst/>
          </a:prstGeom>
        </p:spPr>
        <p:txBody>
          <a:bodyPr wrap="square" rtlCol="0">
            <a:spAutoFit/>
          </a:bodyPr>
          <a:lstStyle/>
          <a:p>
            <a:pPr marL="228600" indent="-228600" algn="l">
              <a:lnSpc>
                <a:spcPct val="100000"/>
              </a:lnSpc>
              <a:buFont typeface="+mj-lt"/>
              <a:buAutoNum type="arabicPeriod"/>
            </a:pPr>
            <a:r>
              <a:rPr lang="en-US" kern="0" dirty="0" smtClean="0">
                <a:latin typeface="+mn-lt"/>
                <a:ea typeface="+mj-ea"/>
                <a:cs typeface="+mj-cs"/>
              </a:rPr>
              <a:t>Describe software in terms of </a:t>
            </a:r>
            <a:r>
              <a:rPr lang="en-US" i="1" kern="0" dirty="0" smtClean="0">
                <a:latin typeface="+mn-lt"/>
                <a:ea typeface="+mj-ea"/>
                <a:cs typeface="+mj-cs"/>
              </a:rPr>
              <a:t>rules</a:t>
            </a:r>
            <a:r>
              <a:rPr lang="en-US" kern="0" dirty="0" smtClean="0">
                <a:latin typeface="+mn-lt"/>
                <a:ea typeface="+mj-ea"/>
                <a:cs typeface="+mj-cs"/>
              </a:rPr>
              <a:t> rather than sequences of instructions</a:t>
            </a:r>
            <a:br>
              <a:rPr lang="en-US" kern="0" dirty="0" smtClean="0">
                <a:latin typeface="+mn-lt"/>
                <a:ea typeface="+mj-ea"/>
                <a:cs typeface="+mj-cs"/>
              </a:rPr>
            </a:br>
            <a:r>
              <a:rPr lang="en-US" sz="1100" kern="0" dirty="0" smtClean="0">
                <a:latin typeface="+mn-lt"/>
                <a:ea typeface="+mj-ea"/>
                <a:cs typeface="+mj-cs"/>
              </a:rPr>
              <a:t>Rules </a:t>
            </a:r>
            <a:r>
              <a:rPr lang="en-US" sz="1100" kern="0" dirty="0" err="1" smtClean="0">
                <a:latin typeface="+mn-lt"/>
                <a:ea typeface="+mj-ea"/>
                <a:cs typeface="+mj-cs"/>
              </a:rPr>
              <a:t>deﬁne</a:t>
            </a:r>
            <a:r>
              <a:rPr lang="en-US" sz="1100" kern="0" dirty="0" smtClean="0">
                <a:latin typeface="+mn-lt"/>
                <a:ea typeface="+mj-ea"/>
                <a:cs typeface="+mj-cs"/>
              </a:rPr>
              <a:t> a structure upon which solving algorithms can operate</a:t>
            </a:r>
            <a:endParaRPr lang="en-US" kern="0" dirty="0" smtClean="0">
              <a:latin typeface="+mn-lt"/>
              <a:ea typeface="+mj-ea"/>
              <a:cs typeface="+mj-cs"/>
            </a:endParaRPr>
          </a:p>
          <a:p>
            <a:pPr marL="228600" indent="-228600" algn="l">
              <a:lnSpc>
                <a:spcPct val="100000"/>
              </a:lnSpc>
              <a:buFont typeface="+mj-lt"/>
              <a:buAutoNum type="arabicPeriod"/>
            </a:pPr>
            <a:r>
              <a:rPr lang="en-US" kern="0" dirty="0" smtClean="0">
                <a:latin typeface="+mn-lt"/>
                <a:ea typeface="+mj-ea"/>
                <a:cs typeface="+mj-cs"/>
              </a:rPr>
              <a:t>Avoid Turing-complete code, if possible</a:t>
            </a:r>
            <a:endParaRPr kumimoji="0" lang="en-US" i="0" u="none" strike="noStrike" kern="0" cap="none" spc="0" normalizeH="0" baseline="0" noProof="0" dirty="0" smtClean="0">
              <a:ln>
                <a:noFill/>
              </a:ln>
              <a:solidFill>
                <a:schemeClr val="tx1"/>
              </a:solidFill>
              <a:effectLst/>
              <a:uLnTx/>
              <a:uFillTx/>
              <a:latin typeface="+mn-lt"/>
              <a:ea typeface="+mj-ea"/>
              <a:cs typeface="+mj-cs"/>
            </a:endParaRPr>
          </a:p>
        </p:txBody>
      </p:sp>
      <p:sp>
        <p:nvSpPr>
          <p:cNvPr id="16" name="Textfeld 15"/>
          <p:cNvSpPr txBox="1"/>
          <p:nvPr/>
        </p:nvSpPr>
        <p:spPr>
          <a:xfrm>
            <a:off x="550863" y="1992076"/>
            <a:ext cx="8831262" cy="830997"/>
          </a:xfrm>
          <a:prstGeom prst="rect">
            <a:avLst/>
          </a:prstGeom>
        </p:spPr>
        <p:txBody>
          <a:bodyPr wrap="square" rtlCol="0">
            <a:spAutoFit/>
          </a:bodyPr>
          <a:lstStyle/>
          <a:p>
            <a:pPr marL="342900" indent="-342900" algn="l">
              <a:lnSpc>
                <a:spcPct val="100000"/>
              </a:lnSpc>
              <a:buFont typeface="+mj-lt"/>
              <a:buAutoNum type="arabicPeriod"/>
            </a:pPr>
            <a:r>
              <a:rPr lang="en-US" kern="0" dirty="0" smtClean="0">
                <a:latin typeface="+mn-lt"/>
                <a:ea typeface="+mj-ea"/>
                <a:cs typeface="+mj-cs"/>
              </a:rPr>
              <a:t>Networks of objects form </a:t>
            </a:r>
            <a:r>
              <a:rPr lang="en-US" i="1" kern="0" dirty="0" smtClean="0">
                <a:latin typeface="+mn-lt"/>
                <a:ea typeface="+mj-ea"/>
                <a:cs typeface="+mj-cs"/>
              </a:rPr>
              <a:t>implicit data structures</a:t>
            </a:r>
          </a:p>
          <a:p>
            <a:pPr marL="342900" indent="-342900" algn="l">
              <a:lnSpc>
                <a:spcPct val="100000"/>
              </a:lnSpc>
              <a:buFont typeface="+mj-lt"/>
              <a:buAutoNum type="arabicPeriod"/>
            </a:pPr>
            <a:r>
              <a:rPr lang="en-US" kern="0" dirty="0" smtClean="0">
                <a:latin typeface="+mn-lt"/>
                <a:ea typeface="+mj-ea"/>
                <a:cs typeface="+mj-cs"/>
              </a:rPr>
              <a:t>Messaging among objects form </a:t>
            </a:r>
            <a:r>
              <a:rPr lang="en-US" i="1" kern="0" dirty="0" smtClean="0">
                <a:latin typeface="+mn-lt"/>
                <a:ea typeface="+mj-ea"/>
                <a:cs typeface="+mj-cs"/>
              </a:rPr>
              <a:t>implicit algorithms</a:t>
            </a:r>
          </a:p>
          <a:p>
            <a:pPr marL="342900" indent="-342900" algn="l">
              <a:lnSpc>
                <a:spcPct val="100000"/>
              </a:lnSpc>
              <a:buFont typeface="+mj-lt"/>
              <a:buAutoNum type="arabicPeriod"/>
            </a:pPr>
            <a:r>
              <a:rPr lang="en-US" kern="0" dirty="0" smtClean="0">
                <a:latin typeface="+mn-lt"/>
                <a:ea typeface="+mj-ea"/>
                <a:cs typeface="+mj-cs"/>
              </a:rPr>
              <a:t>Design Patterns assist in reasoning about these systems</a:t>
            </a:r>
            <a:r>
              <a:rPr lang="en-US" sz="1100" kern="0" dirty="0" smtClean="0">
                <a:latin typeface="+mn-lt"/>
                <a:ea typeface="+mj-ea"/>
                <a:cs typeface="+mj-cs"/>
              </a:rPr>
              <a:t> (Local rules which approximate correct algorithms and structures)</a:t>
            </a:r>
            <a:endParaRPr lang="en-US" kern="0" dirty="0" smtClean="0">
              <a:latin typeface="+mn-lt"/>
              <a:ea typeface="+mj-ea"/>
              <a:cs typeface="+mj-cs"/>
            </a:endParaRPr>
          </a:p>
          <a:p>
            <a:pPr marL="342900" indent="-342900" algn="l">
              <a:lnSpc>
                <a:spcPct val="100000"/>
              </a:lnSpc>
              <a:buFont typeface="+mj-lt"/>
              <a:buAutoNum type="arabicPeriod"/>
            </a:pPr>
            <a:r>
              <a:rPr lang="en-US" kern="0" dirty="0" smtClean="0">
                <a:latin typeface="+mn-lt"/>
                <a:ea typeface="+mj-ea"/>
                <a:cs typeface="+mj-cs"/>
              </a:rPr>
              <a:t>Iteratively </a:t>
            </a:r>
            <a:r>
              <a:rPr lang="en-US" kern="0" dirty="0" err="1" smtClean="0">
                <a:latin typeface="+mn-lt"/>
                <a:ea typeface="+mj-ea"/>
                <a:cs typeface="+mj-cs"/>
              </a:rPr>
              <a:t>reﬁne</a:t>
            </a:r>
            <a:r>
              <a:rPr lang="en-US" kern="0" dirty="0" smtClean="0">
                <a:latin typeface="+mn-lt"/>
                <a:ea typeface="+mj-ea"/>
                <a:cs typeface="+mj-cs"/>
              </a:rPr>
              <a:t> until quality is </a:t>
            </a:r>
            <a:r>
              <a:rPr lang="en-US" i="1" kern="0" dirty="0" smtClean="0">
                <a:latin typeface="+mn-lt"/>
                <a:ea typeface="+mj-ea"/>
                <a:cs typeface="+mj-cs"/>
              </a:rPr>
              <a:t>good enough</a:t>
            </a:r>
            <a:endParaRPr kumimoji="0" lang="en-US" i="1" u="none" strike="noStrike" kern="0" cap="none" spc="0" normalizeH="0" baseline="0" noProof="0" dirty="0" smtClean="0">
              <a:ln>
                <a:noFill/>
              </a:ln>
              <a:solidFill>
                <a:schemeClr val="tx1"/>
              </a:solidFill>
              <a:effectLst/>
              <a:uLnTx/>
              <a:uFillTx/>
              <a:latin typeface="+mn-lt"/>
              <a:ea typeface="+mj-ea"/>
              <a:cs typeface="+mj-cs"/>
            </a:endParaRPr>
          </a:p>
        </p:txBody>
      </p:sp>
      <p:sp>
        <p:nvSpPr>
          <p:cNvPr id="17" name="Textfeld 16"/>
          <p:cNvSpPr txBox="1"/>
          <p:nvPr/>
        </p:nvSpPr>
        <p:spPr>
          <a:xfrm>
            <a:off x="531813" y="4973401"/>
            <a:ext cx="6840537" cy="276999"/>
          </a:xfrm>
          <a:prstGeom prst="rect">
            <a:avLst/>
          </a:prstGeom>
        </p:spPr>
        <p:txBody>
          <a:bodyPr wrap="square" rtlCol="0">
            <a:spAutoFit/>
          </a:bodyPr>
          <a:lstStyle/>
          <a:p>
            <a:pPr algn="l">
              <a:lnSpc>
                <a:spcPct val="100000"/>
              </a:lnSpc>
            </a:pPr>
            <a:r>
              <a:rPr lang="en-US" b="1" kern="0" dirty="0" smtClean="0">
                <a:latin typeface="+mn-lt"/>
                <a:ea typeface="+mj-ea"/>
                <a:cs typeface="+mj-cs"/>
              </a:rPr>
              <a:t>Facts</a:t>
            </a:r>
            <a:endParaRPr kumimoji="0" lang="en-US" b="1" i="0" u="none" strike="noStrike" kern="0" cap="none" spc="0" normalizeH="0" baseline="0" noProof="0" dirty="0" smtClean="0">
              <a:ln>
                <a:noFill/>
              </a:ln>
              <a:solidFill>
                <a:schemeClr val="tx1"/>
              </a:solidFill>
              <a:effectLst/>
              <a:uLnTx/>
              <a:uFillTx/>
              <a:latin typeface="+mn-lt"/>
              <a:ea typeface="+mj-ea"/>
              <a:cs typeface="+mj-cs"/>
            </a:endParaRPr>
          </a:p>
        </p:txBody>
      </p:sp>
      <p:sp>
        <p:nvSpPr>
          <p:cNvPr id="18" name="Textfeld 17"/>
          <p:cNvSpPr txBox="1"/>
          <p:nvPr/>
        </p:nvSpPr>
        <p:spPr>
          <a:xfrm>
            <a:off x="579438" y="5193250"/>
            <a:ext cx="8574087" cy="461665"/>
          </a:xfrm>
          <a:prstGeom prst="rect">
            <a:avLst/>
          </a:prstGeom>
        </p:spPr>
        <p:txBody>
          <a:bodyPr wrap="square" rtlCol="0">
            <a:spAutoFit/>
          </a:bodyPr>
          <a:lstStyle/>
          <a:p>
            <a:pPr marL="228600" indent="-228600" algn="l">
              <a:lnSpc>
                <a:spcPct val="100000"/>
              </a:lnSpc>
              <a:buFont typeface="+mj-lt"/>
              <a:buAutoNum type="arabicPeriod"/>
            </a:pPr>
            <a:r>
              <a:rPr lang="en-US" kern="0" dirty="0" smtClean="0">
                <a:latin typeface="+mn-lt"/>
                <a:ea typeface="+mj-ea"/>
                <a:cs typeface="+mj-cs"/>
              </a:rPr>
              <a:t>1/3 of the code in Adobe’s desktop applications is devoted to event handling logic</a:t>
            </a:r>
          </a:p>
          <a:p>
            <a:pPr marL="228600" indent="-228600" algn="l">
              <a:lnSpc>
                <a:spcPct val="100000"/>
              </a:lnSpc>
              <a:buFont typeface="+mj-lt"/>
              <a:buAutoNum type="arabicPeriod"/>
            </a:pPr>
            <a:r>
              <a:rPr lang="en-US" kern="0" dirty="0" smtClean="0">
                <a:latin typeface="+mn-lt"/>
                <a:ea typeface="+mj-ea"/>
                <a:cs typeface="+mj-cs"/>
              </a:rPr>
              <a:t>1/2 of the bugs reported during a product cycle exist in this code</a:t>
            </a:r>
            <a:endParaRPr kumimoji="0" lang="en-US" i="0" u="none" strike="noStrike" kern="0" cap="none" spc="0" normalizeH="0" baseline="0" noProof="0" dirty="0" smtClean="0">
              <a:ln>
                <a:noFill/>
              </a:ln>
              <a:solidFill>
                <a:schemeClr val="tx1"/>
              </a:solidFill>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2" descr="D:\Begriffe\Projekte\Vortrag\McDFA\img\ComboSwitch3farbig.png"/>
          <p:cNvPicPr>
            <a:picLocks noChangeAspect="1" noChangeArrowheads="1"/>
          </p:cNvPicPr>
          <p:nvPr/>
        </p:nvPicPr>
        <p:blipFill>
          <a:blip r:embed="rId3" cstate="print"/>
          <a:srcRect/>
          <a:stretch>
            <a:fillRect/>
          </a:stretch>
        </p:blipFill>
        <p:spPr bwMode="auto">
          <a:xfrm>
            <a:off x="485775" y="1609269"/>
            <a:ext cx="4819650" cy="4772025"/>
          </a:xfrm>
          <a:prstGeom prst="rect">
            <a:avLst/>
          </a:prstGeom>
          <a:noFill/>
        </p:spPr>
      </p:pic>
      <p:sp>
        <p:nvSpPr>
          <p:cNvPr id="2" name="Titel 1"/>
          <p:cNvSpPr>
            <a:spLocks noGrp="1"/>
          </p:cNvSpPr>
          <p:nvPr>
            <p:ph type="title"/>
          </p:nvPr>
        </p:nvSpPr>
        <p:spPr/>
        <p:txBody>
          <a:bodyPr/>
          <a:lstStyle/>
          <a:p>
            <a:r>
              <a:rPr lang="de-DE" dirty="0" err="1" smtClean="0"/>
              <a:t>McFSM</a:t>
            </a:r>
            <a:r>
              <a:rPr lang="de-DE" dirty="0" smtClean="0"/>
              <a:t>, </a:t>
            </a:r>
            <a:r>
              <a:rPr lang="de-DE" dirty="0" err="1" smtClean="0"/>
              <a:t>PubSub</a:t>
            </a:r>
            <a:r>
              <a:rPr lang="de-DE" dirty="0" smtClean="0"/>
              <a:t> </a:t>
            </a:r>
            <a:r>
              <a:rPr lang="de-DE" dirty="0" err="1" smtClean="0"/>
              <a:t>and</a:t>
            </a:r>
            <a:r>
              <a:rPr lang="de-DE" dirty="0" smtClean="0"/>
              <a:t> </a:t>
            </a:r>
            <a:r>
              <a:rPr lang="de-DE" dirty="0" err="1" smtClean="0"/>
              <a:t>Observer</a:t>
            </a:r>
            <a:endParaRPr lang="en-US" dirty="0"/>
          </a:p>
        </p:txBody>
      </p:sp>
      <p:sp>
        <p:nvSpPr>
          <p:cNvPr id="3" name="Textplatzhalter 2"/>
          <p:cNvSpPr>
            <a:spLocks noGrp="1"/>
          </p:cNvSpPr>
          <p:nvPr>
            <p:ph type="body" sz="quarter" idx="11"/>
          </p:nvPr>
        </p:nvSpPr>
        <p:spPr/>
        <p:txBody>
          <a:bodyPr/>
          <a:lstStyle/>
          <a:p>
            <a:r>
              <a:rPr lang="en-US" dirty="0" smtClean="0"/>
              <a:t>McFSM combines features of </a:t>
            </a:r>
            <a:r>
              <a:rPr lang="en-US" dirty="0" err="1" smtClean="0"/>
              <a:t>PubSub</a:t>
            </a:r>
            <a:r>
              <a:rPr lang="en-US" dirty="0" smtClean="0"/>
              <a:t>, Observer and Recursive Functions.</a:t>
            </a:r>
            <a:endParaRPr lang="en-US" dirty="0"/>
          </a:p>
        </p:txBody>
      </p:sp>
      <p:sp>
        <p:nvSpPr>
          <p:cNvPr id="6" name="Textfeld 5"/>
          <p:cNvSpPr txBox="1"/>
          <p:nvPr/>
        </p:nvSpPr>
        <p:spPr>
          <a:xfrm>
            <a:off x="4400550" y="1921073"/>
            <a:ext cx="4581525" cy="2693045"/>
          </a:xfrm>
          <a:prstGeom prst="rect">
            <a:avLst/>
          </a:prstGeom>
        </p:spPr>
        <p:txBody>
          <a:bodyPr wrap="square" rtlCol="0">
            <a:spAutoFit/>
          </a:bodyPr>
          <a:lstStyle/>
          <a:p>
            <a:pPr marL="342900" indent="-342900" algn="l">
              <a:lnSpc>
                <a:spcPct val="100000"/>
              </a:lnSpc>
              <a:spcAft>
                <a:spcPts val="600"/>
              </a:spcAft>
              <a:buFont typeface="Wingdings" pitchFamily="2" charset="2"/>
              <a:buChar char="Ø"/>
            </a:pPr>
            <a:r>
              <a:rPr kumimoji="0" lang="en-US" i="0" strike="noStrike" kern="0" cap="none" spc="0" normalizeH="0" noProof="0" dirty="0" smtClean="0">
                <a:ln>
                  <a:noFill/>
                </a:ln>
                <a:solidFill>
                  <a:schemeClr val="tx1"/>
                </a:solidFill>
                <a:effectLst/>
                <a:uLnTx/>
                <a:uFillTx/>
                <a:latin typeface="+mj-lt"/>
                <a:ea typeface="+mj-ea"/>
                <a:cs typeface="+mj-cs"/>
              </a:rPr>
              <a:t>The</a:t>
            </a:r>
            <a:r>
              <a:rPr kumimoji="0" lang="en-US" strike="noStrike" kern="0" cap="none" spc="0" normalizeH="0" baseline="0" noProof="0" dirty="0" smtClean="0">
                <a:ln>
                  <a:noFill/>
                </a:ln>
                <a:solidFill>
                  <a:schemeClr val="tx1"/>
                </a:solidFill>
                <a:effectLst/>
                <a:uLnTx/>
                <a:uFillTx/>
                <a:latin typeface="+mj-lt"/>
                <a:ea typeface="+mj-ea"/>
                <a:cs typeface="+mj-cs"/>
              </a:rPr>
              <a:t> “</a:t>
            </a:r>
            <a:r>
              <a:rPr kumimoji="0" lang="en-US" i="1" strike="noStrike" kern="0" cap="none" spc="0" normalizeH="0" baseline="0" noProof="0" dirty="0" smtClean="0">
                <a:ln>
                  <a:noFill/>
                </a:ln>
                <a:solidFill>
                  <a:schemeClr val="tx1"/>
                </a:solidFill>
                <a:effectLst/>
                <a:uLnTx/>
                <a:uFillTx/>
                <a:latin typeface="+mj-lt"/>
                <a:ea typeface="+mj-ea"/>
                <a:cs typeface="+mj-cs"/>
              </a:rPr>
              <a:t>output-events</a:t>
            </a:r>
            <a:r>
              <a:rPr kumimoji="0" lang="en-US" strike="noStrike" kern="0" cap="none" spc="0" normalizeH="0" baseline="0" noProof="0" dirty="0" smtClean="0">
                <a:ln>
                  <a:noFill/>
                </a:ln>
                <a:solidFill>
                  <a:schemeClr val="tx1"/>
                </a:solidFill>
                <a:effectLst/>
                <a:uLnTx/>
                <a:uFillTx/>
                <a:latin typeface="+mj-lt"/>
                <a:ea typeface="+mj-ea"/>
                <a:cs typeface="+mj-cs"/>
              </a:rPr>
              <a:t>” </a:t>
            </a:r>
            <a:r>
              <a:rPr lang="en-US" kern="0" dirty="0" smtClean="0">
                <a:solidFill>
                  <a:srgbClr val="FF9900"/>
                </a:solidFill>
              </a:rPr>
              <a:t>f</a:t>
            </a:r>
            <a:r>
              <a:rPr lang="en-US" kern="0" baseline="-25000" dirty="0" smtClean="0">
                <a:solidFill>
                  <a:srgbClr val="FF9900"/>
                </a:solidFill>
              </a:rPr>
              <a:t>1</a:t>
            </a:r>
            <a:r>
              <a:rPr lang="en-US" kern="0" dirty="0" smtClean="0">
                <a:solidFill>
                  <a:srgbClr val="FF9900"/>
                </a:solidFill>
              </a:rPr>
              <a:t>, f</a:t>
            </a:r>
            <a:r>
              <a:rPr lang="en-US" kern="0" baseline="-25000" dirty="0" smtClean="0">
                <a:solidFill>
                  <a:srgbClr val="FF9900"/>
                </a:solidFill>
              </a:rPr>
              <a:t>2</a:t>
            </a:r>
            <a:r>
              <a:rPr kumimoji="0" lang="en-US" strike="noStrike" kern="0" cap="none" spc="0" normalizeH="0" baseline="0" noProof="0" dirty="0" smtClean="0">
                <a:ln>
                  <a:noFill/>
                </a:ln>
                <a:solidFill>
                  <a:srgbClr val="FF9900"/>
                </a:solidFill>
                <a:effectLst/>
                <a:uLnTx/>
                <a:uFillTx/>
                <a:latin typeface="+mj-lt"/>
                <a:ea typeface="+mj-ea"/>
                <a:cs typeface="+mj-cs"/>
              </a:rPr>
              <a:t> </a:t>
            </a:r>
            <a:r>
              <a:rPr kumimoji="0" lang="en-US" strike="noStrike" kern="0" cap="none" spc="0" normalizeH="0" baseline="0" noProof="0" dirty="0" smtClean="0">
                <a:ln>
                  <a:noFill/>
                </a:ln>
                <a:solidFill>
                  <a:schemeClr val="tx1"/>
                </a:solidFill>
                <a:effectLst/>
                <a:uLnTx/>
                <a:uFillTx/>
                <a:latin typeface="+mj-lt"/>
                <a:ea typeface="+mj-ea"/>
                <a:cs typeface="+mj-cs"/>
              </a:rPr>
              <a:t>act like “</a:t>
            </a:r>
            <a:r>
              <a:rPr kumimoji="0" lang="en-US" i="1" strike="noStrike" kern="0" cap="none" spc="0" normalizeH="0" baseline="0" noProof="0" dirty="0" smtClean="0">
                <a:ln>
                  <a:noFill/>
                </a:ln>
                <a:solidFill>
                  <a:schemeClr val="tx1"/>
                </a:solidFill>
                <a:effectLst/>
                <a:uLnTx/>
                <a:uFillTx/>
                <a:latin typeface="+mj-lt"/>
                <a:ea typeface="+mj-ea"/>
                <a:cs typeface="+mj-cs"/>
              </a:rPr>
              <a:t>topics</a:t>
            </a:r>
            <a:r>
              <a:rPr kumimoji="0" lang="en-US" strike="noStrike" kern="0" cap="none" spc="0" normalizeH="0" baseline="0" noProof="0" dirty="0" smtClean="0">
                <a:ln>
                  <a:noFill/>
                </a:ln>
                <a:solidFill>
                  <a:schemeClr val="tx1"/>
                </a:solidFill>
                <a:effectLst/>
                <a:uLnTx/>
                <a:uFillTx/>
                <a:latin typeface="+mj-lt"/>
                <a:ea typeface="+mj-ea"/>
                <a:cs typeface="+mj-cs"/>
              </a:rPr>
              <a:t>” of PubSub</a:t>
            </a:r>
            <a:r>
              <a:rPr kumimoji="0" lang="en-US" i="1" strike="noStrike" kern="0" cap="none" spc="0" normalizeH="0" baseline="0" noProof="0" dirty="0" smtClean="0">
                <a:ln>
                  <a:noFill/>
                </a:ln>
                <a:solidFill>
                  <a:schemeClr val="tx1"/>
                </a:solidFill>
                <a:effectLst/>
                <a:uLnTx/>
                <a:uFillTx/>
                <a:latin typeface="+mj-lt"/>
                <a:ea typeface="+mj-ea"/>
                <a:cs typeface="+mj-cs"/>
              </a:rPr>
              <a:t>.</a:t>
            </a:r>
          </a:p>
          <a:p>
            <a:pPr marL="342900" indent="-342900" algn="l">
              <a:lnSpc>
                <a:spcPct val="100000"/>
              </a:lnSpc>
              <a:spcAft>
                <a:spcPts val="600"/>
              </a:spcAft>
              <a:buFont typeface="Wingdings" pitchFamily="2" charset="2"/>
              <a:buChar char="Ø"/>
            </a:pPr>
            <a:r>
              <a:rPr lang="en-US" kern="0" dirty="0" smtClean="0">
                <a:latin typeface="+mj-lt"/>
                <a:ea typeface="+mj-ea"/>
                <a:cs typeface="+mj-cs"/>
              </a:rPr>
              <a:t>Other FSMs (</a:t>
            </a:r>
            <a:r>
              <a:rPr lang="en-US" kern="0" dirty="0" smtClean="0"/>
              <a:t>FSM</a:t>
            </a:r>
            <a:r>
              <a:rPr lang="en-US" kern="0" baseline="-25000" dirty="0" smtClean="0"/>
              <a:t>3</a:t>
            </a:r>
            <a:r>
              <a:rPr lang="en-US" kern="0" dirty="0" smtClean="0"/>
              <a:t>) </a:t>
            </a:r>
            <a:r>
              <a:rPr lang="en-US" kern="0" dirty="0" smtClean="0">
                <a:latin typeface="+mj-lt"/>
                <a:ea typeface="+mj-ea"/>
                <a:cs typeface="+mj-cs"/>
              </a:rPr>
              <a:t>subscribe to these </a:t>
            </a:r>
            <a:r>
              <a:rPr lang="en-US" i="1" kern="0" dirty="0" smtClean="0">
                <a:latin typeface="+mj-lt"/>
                <a:ea typeface="+mj-ea"/>
                <a:cs typeface="+mj-cs"/>
              </a:rPr>
              <a:t>topics</a:t>
            </a:r>
            <a:r>
              <a:rPr lang="en-US" kern="0" dirty="0" smtClean="0">
                <a:latin typeface="+mj-lt"/>
                <a:ea typeface="+mj-ea"/>
                <a:cs typeface="+mj-cs"/>
              </a:rPr>
              <a:t> </a:t>
            </a:r>
            <a:r>
              <a:rPr lang="en-US" kern="0" dirty="0" smtClean="0">
                <a:solidFill>
                  <a:srgbClr val="FF00FF"/>
                </a:solidFill>
              </a:rPr>
              <a:t>f</a:t>
            </a:r>
            <a:r>
              <a:rPr lang="en-US" kern="0" baseline="-25000" dirty="0" smtClean="0">
                <a:solidFill>
                  <a:srgbClr val="FF00FF"/>
                </a:solidFill>
              </a:rPr>
              <a:t>1</a:t>
            </a:r>
            <a:r>
              <a:rPr lang="en-US" kern="0" dirty="0" smtClean="0">
                <a:solidFill>
                  <a:srgbClr val="FF00FF"/>
                </a:solidFill>
              </a:rPr>
              <a:t>, f</a:t>
            </a:r>
            <a:r>
              <a:rPr lang="en-US" kern="0" baseline="-25000" dirty="0" smtClean="0">
                <a:solidFill>
                  <a:srgbClr val="FF00FF"/>
                </a:solidFill>
              </a:rPr>
              <a:t>2  </a:t>
            </a:r>
            <a:r>
              <a:rPr lang="en-US" kern="0" dirty="0" smtClean="0">
                <a:latin typeface="+mj-lt"/>
                <a:ea typeface="+mj-ea"/>
                <a:cs typeface="+mj-cs"/>
              </a:rPr>
              <a:t>without the publisher having to know about it.</a:t>
            </a:r>
            <a:endParaRPr kumimoji="0" lang="en-US" i="0" strike="noStrike" kern="0" cap="none" spc="0" normalizeH="0" baseline="0" noProof="0" dirty="0" smtClean="0">
              <a:ln>
                <a:noFill/>
              </a:ln>
              <a:solidFill>
                <a:schemeClr val="tx1"/>
              </a:solidFill>
              <a:effectLst/>
              <a:uLnTx/>
              <a:uFillTx/>
              <a:latin typeface="+mj-lt"/>
              <a:ea typeface="+mj-ea"/>
              <a:cs typeface="+mj-cs"/>
            </a:endParaRPr>
          </a:p>
          <a:p>
            <a:pPr marL="342900" indent="-342900" algn="l">
              <a:lnSpc>
                <a:spcPct val="100000"/>
              </a:lnSpc>
              <a:spcAft>
                <a:spcPts val="600"/>
              </a:spcAft>
              <a:buFont typeface="Wingdings" pitchFamily="2" charset="2"/>
              <a:buChar char="Ø"/>
            </a:pPr>
            <a:r>
              <a:rPr lang="en-US" kern="0" dirty="0" smtClean="0"/>
              <a:t>McFSM extends Observer by making state-transitions of all participating objects, subject and observers, visible.</a:t>
            </a:r>
          </a:p>
          <a:p>
            <a:pPr marL="342900" indent="-342900" algn="l">
              <a:lnSpc>
                <a:spcPct val="100000"/>
              </a:lnSpc>
              <a:spcAft>
                <a:spcPts val="600"/>
              </a:spcAft>
              <a:buFont typeface="Wingdings" pitchFamily="2" charset="2"/>
              <a:buChar char="Ø"/>
            </a:pPr>
            <a:r>
              <a:rPr lang="en-US" kern="0" dirty="0" smtClean="0"/>
              <a:t>The internal event distribution via XQueue is </a:t>
            </a:r>
            <a:r>
              <a:rPr lang="en-US" i="1" kern="0" dirty="0" smtClean="0"/>
              <a:t>synchronous</a:t>
            </a:r>
            <a:r>
              <a:rPr lang="en-US" kern="0" dirty="0" smtClean="0"/>
              <a:t> like in Observer.</a:t>
            </a:r>
          </a:p>
          <a:p>
            <a:pPr marL="342900" indent="-342900" algn="l">
              <a:lnSpc>
                <a:spcPct val="100000"/>
              </a:lnSpc>
              <a:spcAft>
                <a:spcPts val="600"/>
              </a:spcAft>
              <a:buFont typeface="Wingdings" pitchFamily="2" charset="2"/>
              <a:buChar char="Ø"/>
            </a:pPr>
            <a:r>
              <a:rPr lang="en-US" kern="0" dirty="0" smtClean="0"/>
              <a:t> XQueue has a fixed protocol which resembles the stack of “</a:t>
            </a:r>
            <a:r>
              <a:rPr lang="en-US" i="1" kern="0" dirty="0" smtClean="0"/>
              <a:t>Recursive Functions</a:t>
            </a:r>
            <a:r>
              <a:rPr lang="en-US" kern="0" dirty="0" smtClean="0"/>
              <a:t>”, bringing their power into the realm of FSMs.</a:t>
            </a:r>
          </a:p>
          <a:p>
            <a:pPr marL="342900" indent="-342900" algn="l">
              <a:lnSpc>
                <a:spcPct val="100000"/>
              </a:lnSpc>
              <a:spcAft>
                <a:spcPts val="600"/>
              </a:spcAft>
              <a:buFont typeface="Wingdings" pitchFamily="2" charset="2"/>
              <a:buChar char="Ø"/>
            </a:pPr>
            <a:r>
              <a:rPr lang="en-US" kern="0" baseline="0" dirty="0" smtClean="0">
                <a:latin typeface="+mj-lt"/>
                <a:ea typeface="+mj-ea"/>
                <a:cs typeface="+mj-cs"/>
              </a:rPr>
              <a:t>The</a:t>
            </a:r>
            <a:r>
              <a:rPr lang="en-US" kern="0" dirty="0" smtClean="0">
                <a:latin typeface="+mj-lt"/>
                <a:ea typeface="+mj-ea"/>
                <a:cs typeface="+mj-cs"/>
              </a:rPr>
              <a:t> state space of the McFSM is the product of the state spaces of its FSMs, which may be huge.</a:t>
            </a:r>
          </a:p>
        </p:txBody>
      </p:sp>
      <p:sp>
        <p:nvSpPr>
          <p:cNvPr id="13" name="Textfeld 12"/>
          <p:cNvSpPr txBox="1"/>
          <p:nvPr/>
        </p:nvSpPr>
        <p:spPr>
          <a:xfrm>
            <a:off x="5438775" y="4638675"/>
            <a:ext cx="3705225" cy="723275"/>
          </a:xfrm>
          <a:prstGeom prst="rect">
            <a:avLst/>
          </a:prstGeom>
        </p:spPr>
        <p:txBody>
          <a:bodyPr wrap="square" rtlCol="0">
            <a:spAutoFit/>
          </a:bodyPr>
          <a:lstStyle/>
          <a:p>
            <a:pPr marL="342900" indent="-342900" algn="l">
              <a:lnSpc>
                <a:spcPct val="100000"/>
              </a:lnSpc>
              <a:spcAft>
                <a:spcPts val="600"/>
              </a:spcAft>
              <a:buFont typeface="Wingdings" pitchFamily="2" charset="2"/>
              <a:buChar char="Ø"/>
            </a:pPr>
            <a:r>
              <a:rPr lang="en-US" kern="0" dirty="0" smtClean="0">
                <a:latin typeface="+mj-lt"/>
                <a:ea typeface="+mj-ea"/>
                <a:cs typeface="+mj-cs"/>
              </a:rPr>
              <a:t>All properties are known at compile-time.</a:t>
            </a:r>
          </a:p>
          <a:p>
            <a:pPr marL="342900" indent="-342900" algn="l">
              <a:lnSpc>
                <a:spcPct val="100000"/>
              </a:lnSpc>
              <a:spcAft>
                <a:spcPts val="600"/>
              </a:spcAft>
              <a:buFont typeface="Wingdings" pitchFamily="2" charset="2"/>
              <a:buChar char="Ø"/>
            </a:pPr>
            <a:r>
              <a:rPr lang="en-US" kern="0" dirty="0" smtClean="0">
                <a:latin typeface="+mj-lt"/>
                <a:ea typeface="+mj-ea"/>
                <a:cs typeface="+mj-cs"/>
              </a:rPr>
              <a:t>McFSMs are special FSMs and can be used as such in other McFSMs.</a:t>
            </a:r>
            <a:endParaRPr kumimoji="0" lang="en-US"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Begriffe\Projekte\Vortrag\McDFA\img\ComboSwitch3farbig.png"/>
          <p:cNvPicPr>
            <a:picLocks noChangeAspect="1" noChangeArrowheads="1"/>
          </p:cNvPicPr>
          <p:nvPr/>
        </p:nvPicPr>
        <p:blipFill>
          <a:blip r:embed="rId3" cstate="print"/>
          <a:srcRect/>
          <a:stretch>
            <a:fillRect/>
          </a:stretch>
        </p:blipFill>
        <p:spPr bwMode="auto">
          <a:xfrm>
            <a:off x="485775" y="1609269"/>
            <a:ext cx="4819650" cy="4772025"/>
          </a:xfrm>
          <a:prstGeom prst="rect">
            <a:avLst/>
          </a:prstGeom>
          <a:noFill/>
        </p:spPr>
      </p:pic>
      <p:sp>
        <p:nvSpPr>
          <p:cNvPr id="2" name="Titel 1"/>
          <p:cNvSpPr>
            <a:spLocks noGrp="1"/>
          </p:cNvSpPr>
          <p:nvPr>
            <p:ph type="title"/>
          </p:nvPr>
        </p:nvSpPr>
        <p:spPr/>
        <p:txBody>
          <a:bodyPr/>
          <a:lstStyle/>
          <a:p>
            <a:r>
              <a:rPr lang="de-DE" dirty="0" err="1" smtClean="0"/>
              <a:t>McFSM</a:t>
            </a:r>
            <a:r>
              <a:rPr lang="de-DE" dirty="0" smtClean="0"/>
              <a:t>, </a:t>
            </a:r>
            <a:r>
              <a:rPr lang="de-DE" dirty="0" err="1" smtClean="0"/>
              <a:t>PubSub</a:t>
            </a:r>
            <a:r>
              <a:rPr lang="de-DE" dirty="0" smtClean="0"/>
              <a:t> </a:t>
            </a:r>
            <a:r>
              <a:rPr lang="de-DE" dirty="0" err="1" smtClean="0"/>
              <a:t>and</a:t>
            </a:r>
            <a:r>
              <a:rPr lang="de-DE" dirty="0" smtClean="0"/>
              <a:t> </a:t>
            </a:r>
            <a:r>
              <a:rPr lang="de-DE" dirty="0" err="1" smtClean="0"/>
              <a:t>Observer</a:t>
            </a:r>
            <a:endParaRPr lang="en-US" dirty="0"/>
          </a:p>
        </p:txBody>
      </p:sp>
      <p:sp>
        <p:nvSpPr>
          <p:cNvPr id="3" name="Textplatzhalter 2"/>
          <p:cNvSpPr>
            <a:spLocks noGrp="1"/>
          </p:cNvSpPr>
          <p:nvPr>
            <p:ph type="body" sz="quarter" idx="11"/>
          </p:nvPr>
        </p:nvSpPr>
        <p:spPr/>
        <p:txBody>
          <a:bodyPr/>
          <a:lstStyle/>
          <a:p>
            <a:r>
              <a:rPr lang="en-US" dirty="0" smtClean="0"/>
              <a:t>McFSM combines features of </a:t>
            </a:r>
            <a:r>
              <a:rPr lang="en-US" dirty="0" err="1" smtClean="0"/>
              <a:t>PubSub</a:t>
            </a:r>
            <a:r>
              <a:rPr lang="en-US" dirty="0" smtClean="0"/>
              <a:t>, Observer and Recursive Functions.</a:t>
            </a:r>
            <a:endParaRPr lang="en-US" dirty="0"/>
          </a:p>
        </p:txBody>
      </p:sp>
      <p:sp>
        <p:nvSpPr>
          <p:cNvPr id="6" name="Textfeld 5"/>
          <p:cNvSpPr txBox="1"/>
          <p:nvPr/>
        </p:nvSpPr>
        <p:spPr>
          <a:xfrm>
            <a:off x="4400550" y="1921073"/>
            <a:ext cx="4581525" cy="800219"/>
          </a:xfrm>
          <a:prstGeom prst="rect">
            <a:avLst/>
          </a:prstGeom>
        </p:spPr>
        <p:txBody>
          <a:bodyPr wrap="square" rtlCol="0">
            <a:spAutoFit/>
          </a:bodyPr>
          <a:lstStyle/>
          <a:p>
            <a:pPr marL="342900" indent="-342900" algn="l">
              <a:lnSpc>
                <a:spcPct val="100000"/>
              </a:lnSpc>
              <a:spcAft>
                <a:spcPts val="600"/>
              </a:spcAft>
              <a:buFont typeface="Wingdings" pitchFamily="2" charset="2"/>
              <a:buChar char="Ø"/>
            </a:pPr>
            <a:r>
              <a:rPr kumimoji="0" lang="en-US" i="0" strike="noStrike" kern="0" cap="none" spc="0" normalizeH="0" noProof="0" dirty="0" smtClean="0">
                <a:ln>
                  <a:noFill/>
                </a:ln>
                <a:solidFill>
                  <a:schemeClr val="tx1"/>
                </a:solidFill>
                <a:effectLst/>
                <a:uLnTx/>
                <a:uFillTx/>
                <a:latin typeface="+mj-lt"/>
                <a:ea typeface="+mj-ea"/>
                <a:cs typeface="+mj-cs"/>
              </a:rPr>
              <a:t>The</a:t>
            </a:r>
            <a:r>
              <a:rPr kumimoji="0" lang="en-US" strike="noStrike" kern="0" cap="none" spc="0" normalizeH="0" baseline="0" noProof="0" dirty="0" smtClean="0">
                <a:ln>
                  <a:noFill/>
                </a:ln>
                <a:solidFill>
                  <a:schemeClr val="tx1"/>
                </a:solidFill>
                <a:effectLst/>
                <a:uLnTx/>
                <a:uFillTx/>
                <a:latin typeface="+mj-lt"/>
                <a:ea typeface="+mj-ea"/>
                <a:cs typeface="+mj-cs"/>
              </a:rPr>
              <a:t> “</a:t>
            </a:r>
            <a:r>
              <a:rPr kumimoji="0" lang="en-US" i="1" strike="noStrike" kern="0" cap="none" spc="0" normalizeH="0" baseline="0" noProof="0" dirty="0" smtClean="0">
                <a:ln>
                  <a:noFill/>
                </a:ln>
                <a:solidFill>
                  <a:schemeClr val="tx1"/>
                </a:solidFill>
                <a:effectLst/>
                <a:uLnTx/>
                <a:uFillTx/>
                <a:latin typeface="+mj-lt"/>
                <a:ea typeface="+mj-ea"/>
                <a:cs typeface="+mj-cs"/>
              </a:rPr>
              <a:t>output-events</a:t>
            </a:r>
            <a:r>
              <a:rPr kumimoji="0" lang="en-US" strike="noStrike" kern="0" cap="none" spc="0" normalizeH="0" baseline="0" noProof="0" dirty="0" smtClean="0">
                <a:ln>
                  <a:noFill/>
                </a:ln>
                <a:solidFill>
                  <a:schemeClr val="tx1"/>
                </a:solidFill>
                <a:effectLst/>
                <a:uLnTx/>
                <a:uFillTx/>
                <a:latin typeface="+mj-lt"/>
                <a:ea typeface="+mj-ea"/>
                <a:cs typeface="+mj-cs"/>
              </a:rPr>
              <a:t>” </a:t>
            </a:r>
            <a:r>
              <a:rPr lang="en-US" kern="0" dirty="0" smtClean="0">
                <a:solidFill>
                  <a:srgbClr val="FF9900"/>
                </a:solidFill>
              </a:rPr>
              <a:t>f</a:t>
            </a:r>
            <a:r>
              <a:rPr lang="en-US" kern="0" baseline="-25000" dirty="0" smtClean="0">
                <a:solidFill>
                  <a:srgbClr val="FF9900"/>
                </a:solidFill>
              </a:rPr>
              <a:t>1</a:t>
            </a:r>
            <a:r>
              <a:rPr lang="en-US" kern="0" dirty="0" smtClean="0">
                <a:solidFill>
                  <a:srgbClr val="FF9900"/>
                </a:solidFill>
              </a:rPr>
              <a:t>, f</a:t>
            </a:r>
            <a:r>
              <a:rPr lang="en-US" kern="0" baseline="-25000" dirty="0" smtClean="0">
                <a:solidFill>
                  <a:srgbClr val="FF9900"/>
                </a:solidFill>
              </a:rPr>
              <a:t>2</a:t>
            </a:r>
            <a:r>
              <a:rPr kumimoji="0" lang="en-US" strike="noStrike" kern="0" cap="none" spc="0" normalizeH="0" baseline="0" noProof="0" dirty="0" smtClean="0">
                <a:ln>
                  <a:noFill/>
                </a:ln>
                <a:solidFill>
                  <a:srgbClr val="FF9900"/>
                </a:solidFill>
                <a:effectLst/>
                <a:uLnTx/>
                <a:uFillTx/>
                <a:latin typeface="+mj-lt"/>
                <a:ea typeface="+mj-ea"/>
                <a:cs typeface="+mj-cs"/>
              </a:rPr>
              <a:t> </a:t>
            </a:r>
            <a:r>
              <a:rPr kumimoji="0" lang="en-US" strike="noStrike" kern="0" cap="none" spc="0" normalizeH="0" baseline="0" noProof="0" dirty="0" smtClean="0">
                <a:ln>
                  <a:noFill/>
                </a:ln>
                <a:solidFill>
                  <a:schemeClr val="tx1"/>
                </a:solidFill>
                <a:effectLst/>
                <a:uLnTx/>
                <a:uFillTx/>
                <a:latin typeface="+mj-lt"/>
                <a:ea typeface="+mj-ea"/>
                <a:cs typeface="+mj-cs"/>
              </a:rPr>
              <a:t>act like “</a:t>
            </a:r>
            <a:r>
              <a:rPr kumimoji="0" lang="en-US" i="1" strike="noStrike" kern="0" cap="none" spc="0" normalizeH="0" baseline="0" noProof="0" dirty="0" smtClean="0">
                <a:ln>
                  <a:noFill/>
                </a:ln>
                <a:solidFill>
                  <a:schemeClr val="tx1"/>
                </a:solidFill>
                <a:effectLst/>
                <a:uLnTx/>
                <a:uFillTx/>
                <a:latin typeface="+mj-lt"/>
                <a:ea typeface="+mj-ea"/>
                <a:cs typeface="+mj-cs"/>
              </a:rPr>
              <a:t>topics</a:t>
            </a:r>
            <a:r>
              <a:rPr kumimoji="0" lang="en-US" strike="noStrike" kern="0" cap="none" spc="0" normalizeH="0" baseline="0" noProof="0" dirty="0" smtClean="0">
                <a:ln>
                  <a:noFill/>
                </a:ln>
                <a:solidFill>
                  <a:schemeClr val="tx1"/>
                </a:solidFill>
                <a:effectLst/>
                <a:uLnTx/>
                <a:uFillTx/>
                <a:latin typeface="+mj-lt"/>
                <a:ea typeface="+mj-ea"/>
                <a:cs typeface="+mj-cs"/>
              </a:rPr>
              <a:t>” of PubSub</a:t>
            </a:r>
            <a:r>
              <a:rPr kumimoji="0" lang="en-US" i="1" strike="noStrike" kern="0" cap="none" spc="0" normalizeH="0" baseline="0" noProof="0" dirty="0" smtClean="0">
                <a:ln>
                  <a:noFill/>
                </a:ln>
                <a:solidFill>
                  <a:schemeClr val="tx1"/>
                </a:solidFill>
                <a:effectLst/>
                <a:uLnTx/>
                <a:uFillTx/>
                <a:latin typeface="+mj-lt"/>
                <a:ea typeface="+mj-ea"/>
                <a:cs typeface="+mj-cs"/>
              </a:rPr>
              <a:t>.</a:t>
            </a:r>
          </a:p>
          <a:p>
            <a:pPr marL="342900" indent="-342900" algn="l">
              <a:lnSpc>
                <a:spcPct val="100000"/>
              </a:lnSpc>
              <a:spcAft>
                <a:spcPts val="600"/>
              </a:spcAft>
              <a:buFont typeface="Wingdings" pitchFamily="2" charset="2"/>
              <a:buChar char="Ø"/>
            </a:pPr>
            <a:r>
              <a:rPr lang="en-US" kern="0" dirty="0" smtClean="0"/>
              <a:t>McFSM is “</a:t>
            </a:r>
            <a:r>
              <a:rPr lang="en-US" i="1" kern="0" dirty="0" smtClean="0"/>
              <a:t>Observer done right</a:t>
            </a:r>
            <a:r>
              <a:rPr lang="en-US" kern="0" dirty="0" smtClean="0"/>
              <a:t>” making everything visible.</a:t>
            </a:r>
          </a:p>
          <a:p>
            <a:pPr marL="342900" indent="-342900" algn="l">
              <a:lnSpc>
                <a:spcPct val="100000"/>
              </a:lnSpc>
              <a:spcAft>
                <a:spcPts val="600"/>
              </a:spcAft>
              <a:buFont typeface="Wingdings" pitchFamily="2" charset="2"/>
              <a:buChar char="Ø"/>
            </a:pPr>
            <a:r>
              <a:rPr lang="en-US" kern="0" dirty="0" smtClean="0"/>
              <a:t>All properties are known at compile-time =&gt; allows </a:t>
            </a:r>
            <a:r>
              <a:rPr lang="en-US" i="1" kern="0" dirty="0" smtClean="0"/>
              <a:t>proofs</a:t>
            </a:r>
            <a:r>
              <a:rPr lang="en-US" kern="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Making it work</a:t>
            </a:r>
            <a:endParaRPr lang="en-US" dirty="0"/>
          </a:p>
        </p:txBody>
      </p:sp>
      <p:sp>
        <p:nvSpPr>
          <p:cNvPr id="3" name="Textplatzhalter 2"/>
          <p:cNvSpPr>
            <a:spLocks noGrp="1"/>
          </p:cNvSpPr>
          <p:nvPr>
            <p:ph type="body" sz="quarter" idx="11"/>
          </p:nvPr>
        </p:nvSpPr>
        <p:spPr/>
        <p:txBody>
          <a:bodyPr/>
          <a:lstStyle/>
          <a:p>
            <a:r>
              <a:rPr lang="en-US" dirty="0" smtClean="0"/>
              <a:t>A simple idea often needs a complex realization.  </a:t>
            </a:r>
            <a:endParaRPr lang="en-US" dirty="0"/>
          </a:p>
        </p:txBody>
      </p:sp>
      <p:sp>
        <p:nvSpPr>
          <p:cNvPr id="4" name="Textfeld 3"/>
          <p:cNvSpPr txBox="1"/>
          <p:nvPr/>
        </p:nvSpPr>
        <p:spPr>
          <a:xfrm>
            <a:off x="446087" y="1771620"/>
            <a:ext cx="8207376" cy="3693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0" cap="none" spc="0" normalizeH="0" baseline="0" dirty="0" smtClean="0">
                <a:ln>
                  <a:noFill/>
                </a:ln>
                <a:solidFill>
                  <a:schemeClr val="tx1"/>
                </a:solidFill>
                <a:effectLst/>
                <a:uLnTx/>
                <a:uFillTx/>
                <a:latin typeface="+mj-lt"/>
                <a:ea typeface="+mj-ea"/>
                <a:cs typeface="+mj-cs"/>
              </a:rPr>
              <a:t>Like</a:t>
            </a:r>
            <a:r>
              <a:rPr kumimoji="0" lang="en-US" sz="1800" b="1" i="0" u="none" strike="noStrike" kern="0" cap="none" spc="0" normalizeH="0" dirty="0" smtClean="0">
                <a:ln>
                  <a:noFill/>
                </a:ln>
                <a:solidFill>
                  <a:schemeClr val="tx1"/>
                </a:solidFill>
                <a:effectLst/>
                <a:uLnTx/>
                <a:uFillTx/>
                <a:latin typeface="+mj-lt"/>
                <a:ea typeface="+mj-ea"/>
                <a:cs typeface="+mj-cs"/>
              </a:rPr>
              <a:t> Databases, McFSMs require many work-packages:</a:t>
            </a:r>
          </a:p>
        </p:txBody>
      </p:sp>
      <p:graphicFrame>
        <p:nvGraphicFramePr>
          <p:cNvPr id="9" name="Tabelle 8"/>
          <p:cNvGraphicFramePr>
            <a:graphicFrameLocks noGrp="1"/>
          </p:cNvGraphicFramePr>
          <p:nvPr/>
        </p:nvGraphicFramePr>
        <p:xfrm>
          <a:off x="541337" y="2273300"/>
          <a:ext cx="8207376" cy="4451353"/>
        </p:xfrm>
        <a:graphic>
          <a:graphicData uri="http://schemas.openxmlformats.org/drawingml/2006/table">
            <a:tbl>
              <a:tblPr firstRow="1" bandRow="1">
                <a:tableStyleId>{5C22544A-7EE6-4342-B048-85BDC9FD1C3A}</a:tableStyleId>
              </a:tblPr>
              <a:tblGrid>
                <a:gridCol w="2382838"/>
                <a:gridCol w="3088746"/>
                <a:gridCol w="2735792"/>
              </a:tblGrid>
              <a:tr h="369179">
                <a:tc>
                  <a:txBody>
                    <a:bodyPr/>
                    <a:lstStyle/>
                    <a:p>
                      <a:endParaRPr lang="en-US" dirty="0"/>
                    </a:p>
                  </a:txBody>
                  <a:tcPr/>
                </a:tc>
                <a:tc>
                  <a:txBody>
                    <a:bodyPr/>
                    <a:lstStyle/>
                    <a:p>
                      <a:r>
                        <a:rPr lang="en-US" dirty="0" smtClean="0"/>
                        <a:t>McFSM</a:t>
                      </a:r>
                      <a:endParaRPr lang="en-US" dirty="0"/>
                    </a:p>
                  </a:txBody>
                  <a:tcPr/>
                </a:tc>
                <a:tc>
                  <a:txBody>
                    <a:bodyPr/>
                    <a:lstStyle/>
                    <a:p>
                      <a:r>
                        <a:rPr lang="en-US" dirty="0" smtClean="0"/>
                        <a:t>Database</a:t>
                      </a:r>
                      <a:endParaRPr lang="en-US" dirty="0"/>
                    </a:p>
                  </a:txBody>
                  <a:tcPr/>
                </a:tc>
              </a:tr>
              <a:tr h="369179">
                <a:tc>
                  <a:txBody>
                    <a:bodyPr/>
                    <a:lstStyle/>
                    <a:p>
                      <a:r>
                        <a:rPr lang="en-US" sz="1400" dirty="0" smtClean="0">
                          <a:solidFill>
                            <a:schemeClr val="bg1"/>
                          </a:solidFill>
                        </a:rPr>
                        <a:t>simple idea</a:t>
                      </a:r>
                      <a:endParaRPr lang="en-US" sz="1400" dirty="0">
                        <a:solidFill>
                          <a:schemeClr val="bg1"/>
                        </a:solidFill>
                      </a:endParaRPr>
                    </a:p>
                  </a:txBody>
                  <a:tcPr anchor="ctr">
                    <a:solidFill>
                      <a:schemeClr val="bg2"/>
                    </a:solidFill>
                  </a:tcPr>
                </a:tc>
                <a:tc>
                  <a:txBody>
                    <a:bodyPr/>
                    <a:lstStyle/>
                    <a:p>
                      <a:r>
                        <a:rPr lang="en-US" sz="1400" dirty="0" smtClean="0"/>
                        <a:t>FSMs + Coupling</a:t>
                      </a:r>
                      <a:endParaRPr lang="en-US" sz="1400" dirty="0"/>
                    </a:p>
                  </a:txBody>
                  <a:tcPr anchor="ctr"/>
                </a:tc>
                <a:tc>
                  <a:txBody>
                    <a:bodyPr/>
                    <a:lstStyle/>
                    <a:p>
                      <a:r>
                        <a:rPr lang="en-US" sz="1400" dirty="0" smtClean="0"/>
                        <a:t>Tables + Join</a:t>
                      </a:r>
                      <a:endParaRPr lang="en-US" sz="1400" dirty="0"/>
                    </a:p>
                  </a:txBody>
                  <a:tcPr anchor="ctr"/>
                </a:tc>
              </a:tr>
              <a:tr h="369179">
                <a:tc>
                  <a:txBody>
                    <a:bodyPr/>
                    <a:lstStyle/>
                    <a:p>
                      <a:r>
                        <a:rPr lang="en-US" sz="1400" dirty="0" smtClean="0">
                          <a:solidFill>
                            <a:schemeClr val="bg1"/>
                          </a:solidFill>
                        </a:rPr>
                        <a:t>theory</a:t>
                      </a:r>
                      <a:endParaRPr lang="en-US" sz="1400" dirty="0">
                        <a:solidFill>
                          <a:schemeClr val="bg1"/>
                        </a:solidFill>
                      </a:endParaRPr>
                    </a:p>
                  </a:txBody>
                  <a:tcPr anchor="ctr">
                    <a:solidFill>
                      <a:schemeClr val="bg2"/>
                    </a:solidFill>
                  </a:tcPr>
                </a:tc>
                <a:tc>
                  <a:txBody>
                    <a:bodyPr/>
                    <a:lstStyle/>
                    <a:p>
                      <a:r>
                        <a:rPr lang="en-US" sz="1400" dirty="0" err="1" smtClean="0"/>
                        <a:t>welldefinedness</a:t>
                      </a:r>
                      <a:r>
                        <a:rPr lang="en-US" sz="1400" dirty="0" smtClean="0"/>
                        <a:t>,</a:t>
                      </a:r>
                      <a:r>
                        <a:rPr lang="en-US" sz="1400" baseline="0" dirty="0" smtClean="0"/>
                        <a:t> </a:t>
                      </a:r>
                      <a:r>
                        <a:rPr lang="en-US" sz="1400" dirty="0" err="1" smtClean="0"/>
                        <a:t>reachability</a:t>
                      </a:r>
                      <a:r>
                        <a:rPr lang="en-US" sz="1400" dirty="0" smtClean="0"/>
                        <a:t>, …</a:t>
                      </a:r>
                      <a:endParaRPr lang="en-US" sz="1400" dirty="0"/>
                    </a:p>
                  </a:txBody>
                  <a:tcPr anchor="ctr"/>
                </a:tc>
                <a:tc>
                  <a:txBody>
                    <a:bodyPr/>
                    <a:lstStyle/>
                    <a:p>
                      <a:r>
                        <a:rPr lang="en-US" sz="1400" dirty="0" smtClean="0"/>
                        <a:t>queries</a:t>
                      </a:r>
                      <a:endParaRPr lang="en-US" sz="1400" dirty="0"/>
                    </a:p>
                  </a:txBody>
                  <a:tcPr anchor="ctr"/>
                </a:tc>
              </a:tr>
              <a:tr h="369179">
                <a:tc>
                  <a:txBody>
                    <a:bodyPr/>
                    <a:lstStyle/>
                    <a:p>
                      <a:r>
                        <a:rPr lang="en-US" sz="1400" dirty="0" smtClean="0">
                          <a:solidFill>
                            <a:schemeClr val="bg1"/>
                          </a:solidFill>
                        </a:rPr>
                        <a:t>theoretical structures</a:t>
                      </a:r>
                      <a:endParaRPr lang="en-US" sz="1400" dirty="0">
                        <a:solidFill>
                          <a:schemeClr val="bg1"/>
                        </a:solidFill>
                      </a:endParaRPr>
                    </a:p>
                  </a:txBody>
                  <a:tcPr anchor="ctr">
                    <a:solidFill>
                      <a:schemeClr val="bg2"/>
                    </a:solidFill>
                  </a:tcPr>
                </a:tc>
                <a:tc>
                  <a:txBody>
                    <a:bodyPr/>
                    <a:lstStyle/>
                    <a:p>
                      <a:r>
                        <a:rPr lang="en-US" sz="1400" dirty="0" smtClean="0"/>
                        <a:t>XQueue event-distribution</a:t>
                      </a:r>
                      <a:endParaRPr lang="en-US" sz="1400" dirty="0"/>
                    </a:p>
                  </a:txBody>
                  <a:tcPr anchor="ctr"/>
                </a:tc>
                <a:tc>
                  <a:txBody>
                    <a:bodyPr/>
                    <a:lstStyle/>
                    <a:p>
                      <a:r>
                        <a:rPr lang="en-US" sz="1400" dirty="0" smtClean="0"/>
                        <a:t>B-trees</a:t>
                      </a:r>
                      <a:endParaRPr lang="en-US" sz="1400" dirty="0"/>
                    </a:p>
                  </a:txBody>
                  <a:tcPr anchor="ctr"/>
                </a:tc>
              </a:tr>
              <a:tr h="369179">
                <a:tc>
                  <a:txBody>
                    <a:bodyPr/>
                    <a:lstStyle/>
                    <a:p>
                      <a:r>
                        <a:rPr lang="en-US" sz="1400" dirty="0" smtClean="0">
                          <a:solidFill>
                            <a:schemeClr val="bg1"/>
                          </a:solidFill>
                        </a:rPr>
                        <a:t>internal data-structures</a:t>
                      </a:r>
                      <a:endParaRPr lang="en-US" sz="1400" dirty="0">
                        <a:solidFill>
                          <a:schemeClr val="bg1"/>
                        </a:solidFill>
                      </a:endParaRPr>
                    </a:p>
                  </a:txBody>
                  <a:tcPr anchor="ctr">
                    <a:solidFill>
                      <a:schemeClr val="bg2"/>
                    </a:solidFill>
                  </a:tcPr>
                </a:tc>
                <a:tc>
                  <a:txBody>
                    <a:bodyPr/>
                    <a:lstStyle/>
                    <a:p>
                      <a:r>
                        <a:rPr lang="en-US" sz="1400" dirty="0" smtClean="0"/>
                        <a:t>SQLite,</a:t>
                      </a:r>
                      <a:r>
                        <a:rPr lang="en-US" sz="1400" baseline="0" dirty="0" smtClean="0"/>
                        <a:t> </a:t>
                      </a:r>
                      <a:r>
                        <a:rPr lang="en-US" sz="1400" dirty="0" smtClean="0"/>
                        <a:t>code-generators, …</a:t>
                      </a:r>
                      <a:endParaRPr lang="en-US" sz="1400" dirty="0"/>
                    </a:p>
                  </a:txBody>
                  <a:tcPr anchor="ctr"/>
                </a:tc>
                <a:tc>
                  <a:txBody>
                    <a:bodyPr/>
                    <a:lstStyle/>
                    <a:p>
                      <a:r>
                        <a:rPr lang="en-US" sz="1400" dirty="0" smtClean="0"/>
                        <a:t>query-planners,</a:t>
                      </a:r>
                      <a:r>
                        <a:rPr lang="en-US" sz="1400" baseline="0" dirty="0" smtClean="0"/>
                        <a:t> …</a:t>
                      </a:r>
                      <a:endParaRPr lang="en-US" sz="1400" dirty="0"/>
                    </a:p>
                  </a:txBody>
                  <a:tcPr anchor="ctr"/>
                </a:tc>
              </a:tr>
              <a:tr h="369179">
                <a:tc>
                  <a:txBody>
                    <a:bodyPr/>
                    <a:lstStyle/>
                    <a:p>
                      <a:r>
                        <a:rPr lang="en-US" sz="1400" dirty="0" smtClean="0">
                          <a:solidFill>
                            <a:schemeClr val="bg1"/>
                          </a:solidFill>
                        </a:rPr>
                        <a:t>result</a:t>
                      </a:r>
                      <a:endParaRPr lang="en-US" sz="1400" dirty="0">
                        <a:solidFill>
                          <a:schemeClr val="bg1"/>
                        </a:solidFill>
                      </a:endParaRPr>
                    </a:p>
                  </a:txBody>
                  <a:tcPr anchor="ctr">
                    <a:solidFill>
                      <a:schemeClr val="bg2"/>
                    </a:solidFill>
                  </a:tcPr>
                </a:tc>
                <a:tc>
                  <a:txBody>
                    <a:bodyPr/>
                    <a:lstStyle/>
                    <a:p>
                      <a:r>
                        <a:rPr lang="en-US" sz="1400" dirty="0" smtClean="0"/>
                        <a:t>Code generation</a:t>
                      </a:r>
                      <a:endParaRPr lang="en-US" sz="1400" dirty="0"/>
                    </a:p>
                  </a:txBody>
                  <a:tcPr anchor="ctr"/>
                </a:tc>
                <a:tc>
                  <a:txBody>
                    <a:bodyPr/>
                    <a:lstStyle/>
                    <a:p>
                      <a:r>
                        <a:rPr lang="en-US" sz="1400" dirty="0" smtClean="0"/>
                        <a:t>Library + binary code</a:t>
                      </a:r>
                      <a:endParaRPr lang="en-US" sz="1400" dirty="0"/>
                    </a:p>
                  </a:txBody>
                  <a:tcPr anchor="ctr"/>
                </a:tc>
              </a:tr>
              <a:tr h="390384">
                <a:tc>
                  <a:txBody>
                    <a:bodyPr/>
                    <a:lstStyle/>
                    <a:p>
                      <a:r>
                        <a:rPr lang="en-US" sz="1400" dirty="0" smtClean="0">
                          <a:solidFill>
                            <a:schemeClr val="bg1"/>
                          </a:solidFill>
                        </a:rPr>
                        <a:t>creation</a:t>
                      </a:r>
                      <a:endParaRPr lang="en-US" sz="1400" dirty="0">
                        <a:solidFill>
                          <a:schemeClr val="bg1"/>
                        </a:solidFill>
                      </a:endParaRPr>
                    </a:p>
                  </a:txBody>
                  <a:tcPr anchor="ctr">
                    <a:solidFill>
                      <a:schemeClr val="bg2"/>
                    </a:solidFill>
                  </a:tcPr>
                </a:tc>
                <a:tc>
                  <a:txBody>
                    <a:bodyPr/>
                    <a:lstStyle/>
                    <a:p>
                      <a:r>
                        <a:rPr lang="en-US" sz="1400" dirty="0" smtClean="0"/>
                        <a:t>DSL to create FSMs, McFSMs, …</a:t>
                      </a:r>
                      <a:endParaRPr lang="en-US" sz="1400" dirty="0"/>
                    </a:p>
                  </a:txBody>
                  <a:tcPr anchor="ctr"/>
                </a:tc>
                <a:tc>
                  <a:txBody>
                    <a:bodyPr/>
                    <a:lstStyle/>
                    <a:p>
                      <a:r>
                        <a:rPr lang="en-US" sz="1400" dirty="0" smtClean="0"/>
                        <a:t>SQL to create</a:t>
                      </a:r>
                      <a:r>
                        <a:rPr lang="en-US" sz="1400" baseline="0" dirty="0" smtClean="0"/>
                        <a:t> tables, views, …</a:t>
                      </a:r>
                      <a:endParaRPr lang="en-US" sz="1400" dirty="0"/>
                    </a:p>
                  </a:txBody>
                  <a:tcPr anchor="ctr"/>
                </a:tc>
              </a:tr>
              <a:tr h="369179">
                <a:tc>
                  <a:txBody>
                    <a:bodyPr/>
                    <a:lstStyle/>
                    <a:p>
                      <a:r>
                        <a:rPr lang="en-US" sz="1400" dirty="0" smtClean="0">
                          <a:solidFill>
                            <a:schemeClr val="bg1"/>
                          </a:solidFill>
                        </a:rPr>
                        <a:t>combination</a:t>
                      </a:r>
                      <a:endParaRPr lang="en-US" sz="1400" dirty="0">
                        <a:solidFill>
                          <a:schemeClr val="bg1"/>
                        </a:solidFill>
                      </a:endParaRPr>
                    </a:p>
                  </a:txBody>
                  <a:tcPr anchor="ctr">
                    <a:solidFill>
                      <a:schemeClr val="bg2"/>
                    </a:solidFill>
                  </a:tcPr>
                </a:tc>
                <a:tc>
                  <a:txBody>
                    <a:bodyPr/>
                    <a:lstStyle/>
                    <a:p>
                      <a:r>
                        <a:rPr lang="en-US" sz="1400" dirty="0" smtClean="0"/>
                        <a:t>DSL for</a:t>
                      </a:r>
                      <a:r>
                        <a:rPr lang="en-US" sz="1400" baseline="0" dirty="0" smtClean="0"/>
                        <a:t> coupling, conditions, …</a:t>
                      </a:r>
                      <a:endParaRPr lang="en-US" sz="1400" dirty="0"/>
                    </a:p>
                  </a:txBody>
                  <a:tcPr anchor="ctr"/>
                </a:tc>
                <a:tc>
                  <a:txBody>
                    <a:bodyPr/>
                    <a:lstStyle/>
                    <a:p>
                      <a:r>
                        <a:rPr lang="en-US" sz="1400" dirty="0" smtClean="0"/>
                        <a:t>SQL</a:t>
                      </a:r>
                      <a:r>
                        <a:rPr lang="en-US" sz="1400" baseline="0" dirty="0" smtClean="0"/>
                        <a:t> for JOIN, SELECT, …</a:t>
                      </a:r>
                      <a:endParaRPr lang="en-US" sz="1400" dirty="0"/>
                    </a:p>
                  </a:txBody>
                  <a:tcPr anchor="ctr"/>
                </a:tc>
              </a:tr>
              <a:tr h="369179">
                <a:tc>
                  <a:txBody>
                    <a:bodyPr/>
                    <a:lstStyle/>
                    <a:p>
                      <a:r>
                        <a:rPr lang="en-US" sz="1400" dirty="0" smtClean="0">
                          <a:solidFill>
                            <a:schemeClr val="bg1"/>
                          </a:solidFill>
                        </a:rPr>
                        <a:t>debugging</a:t>
                      </a:r>
                      <a:endParaRPr lang="en-US" sz="1400" dirty="0">
                        <a:solidFill>
                          <a:schemeClr val="bg1"/>
                        </a:solidFill>
                      </a:endParaRPr>
                    </a:p>
                  </a:txBody>
                  <a:tcPr anchor="ctr">
                    <a:solidFill>
                      <a:schemeClr val="bg2"/>
                    </a:solidFill>
                  </a:tcPr>
                </a:tc>
                <a:tc>
                  <a:txBody>
                    <a:bodyPr/>
                    <a:lstStyle/>
                    <a:p>
                      <a:r>
                        <a:rPr lang="en-US" sz="1400" dirty="0" smtClean="0"/>
                        <a:t>DSL</a:t>
                      </a:r>
                      <a:r>
                        <a:rPr lang="en-US" sz="1400" baseline="0" dirty="0" smtClean="0"/>
                        <a:t> for assertions, </a:t>
                      </a:r>
                      <a:r>
                        <a:rPr lang="en-US" sz="1400" baseline="0" dirty="0" err="1" smtClean="0"/>
                        <a:t>reachability</a:t>
                      </a:r>
                      <a:r>
                        <a:rPr lang="en-US" sz="1400" baseline="0" dirty="0" smtClean="0"/>
                        <a:t>, …</a:t>
                      </a:r>
                      <a:endParaRPr lang="en-US" sz="1400" dirty="0"/>
                    </a:p>
                  </a:txBody>
                  <a:tcPr anchor="ctr"/>
                </a:tc>
                <a:tc>
                  <a:txBody>
                    <a:bodyPr/>
                    <a:lstStyle/>
                    <a:p>
                      <a:r>
                        <a:rPr lang="en-US" sz="1400" dirty="0" smtClean="0"/>
                        <a:t>PRAGMAs &amp; Co.</a:t>
                      </a:r>
                      <a:endParaRPr lang="en-US" sz="1400" dirty="0"/>
                    </a:p>
                  </a:txBody>
                  <a:tcPr anchor="ctr"/>
                </a:tc>
              </a:tr>
              <a:tr h="369179">
                <a:tc>
                  <a:txBody>
                    <a:bodyPr/>
                    <a:lstStyle/>
                    <a:p>
                      <a:r>
                        <a:rPr lang="en-US" sz="1400" dirty="0" smtClean="0">
                          <a:solidFill>
                            <a:schemeClr val="bg1"/>
                          </a:solidFill>
                        </a:rPr>
                        <a:t>extension</a:t>
                      </a:r>
                      <a:endParaRPr lang="en-US" sz="1400" dirty="0">
                        <a:solidFill>
                          <a:schemeClr val="bg1"/>
                        </a:solidFill>
                      </a:endParaRPr>
                    </a:p>
                  </a:txBody>
                  <a:tcPr anchor="ctr">
                    <a:solidFill>
                      <a:schemeClr val="bg2"/>
                    </a:solidFill>
                  </a:tcPr>
                </a:tc>
                <a:tc>
                  <a:txBody>
                    <a:bodyPr/>
                    <a:lstStyle/>
                    <a:p>
                      <a:r>
                        <a:rPr lang="en-US" sz="1400" dirty="0" err="1" smtClean="0"/>
                        <a:t>Plugin</a:t>
                      </a:r>
                      <a:r>
                        <a:rPr lang="en-US" sz="1400" dirty="0" smtClean="0"/>
                        <a:t> interface</a:t>
                      </a:r>
                      <a:endParaRPr lang="en-US" sz="1400" dirty="0"/>
                    </a:p>
                  </a:txBody>
                  <a:tcPr anchor="ctr"/>
                </a:tc>
                <a:tc>
                  <a:txBody>
                    <a:bodyPr/>
                    <a:lstStyle/>
                    <a:p>
                      <a:r>
                        <a:rPr lang="en-US" sz="1400" dirty="0" smtClean="0"/>
                        <a:t>Virtual tables</a:t>
                      </a:r>
                      <a:endParaRPr lang="en-US" sz="1400" dirty="0"/>
                    </a:p>
                  </a:txBody>
                  <a:tcPr anchor="ctr"/>
                </a:tc>
              </a:tr>
              <a:tr h="369179">
                <a:tc>
                  <a:txBody>
                    <a:bodyPr/>
                    <a:lstStyle/>
                    <a:p>
                      <a:r>
                        <a:rPr lang="en-US" sz="1400" dirty="0" smtClean="0">
                          <a:solidFill>
                            <a:schemeClr val="bg1"/>
                          </a:solidFill>
                        </a:rPr>
                        <a:t>UIs and tools</a:t>
                      </a:r>
                      <a:endParaRPr lang="en-US" sz="1400" dirty="0">
                        <a:solidFill>
                          <a:schemeClr val="bg1"/>
                        </a:solidFill>
                      </a:endParaRPr>
                    </a:p>
                  </a:txBody>
                  <a:tcPr anchor="ctr">
                    <a:solidFill>
                      <a:schemeClr val="bg2"/>
                    </a:solidFill>
                  </a:tcPr>
                </a:tc>
                <a:tc>
                  <a:txBody>
                    <a:bodyPr/>
                    <a:lstStyle/>
                    <a:p>
                      <a:r>
                        <a:rPr lang="en-US" sz="1400" dirty="0" smtClean="0"/>
                        <a:t>IDE</a:t>
                      </a:r>
                      <a:endParaRPr lang="en-US" sz="1400" dirty="0"/>
                    </a:p>
                  </a:txBody>
                  <a:tcPr anchor="ctr"/>
                </a:tc>
                <a:tc>
                  <a:txBody>
                    <a:bodyPr/>
                    <a:lstStyle/>
                    <a:p>
                      <a:r>
                        <a:rPr lang="en-US" sz="1400" dirty="0" smtClean="0"/>
                        <a:t>DB manager, GUIs</a:t>
                      </a:r>
                      <a:endParaRPr lang="en-US" sz="1400" dirty="0"/>
                    </a:p>
                  </a:txBody>
                  <a:tcPr anchor="ctr"/>
                </a:tc>
              </a:tr>
              <a:tr h="369179">
                <a:tc>
                  <a:txBody>
                    <a:bodyPr/>
                    <a:lstStyle/>
                    <a:p>
                      <a:r>
                        <a:rPr lang="en-US" sz="1400" dirty="0" smtClean="0">
                          <a:solidFill>
                            <a:schemeClr val="bg1"/>
                          </a:solidFill>
                        </a:rPr>
                        <a:t>…</a:t>
                      </a:r>
                      <a:endParaRPr lang="en-US" sz="1400" dirty="0">
                        <a:solidFill>
                          <a:schemeClr val="bg1"/>
                        </a:solidFill>
                      </a:endParaRPr>
                    </a:p>
                  </a:txBody>
                  <a:tcPr anchor="ctr">
                    <a:solidFill>
                      <a:schemeClr val="bg2"/>
                    </a:solidFill>
                  </a:tcPr>
                </a:tc>
                <a:tc>
                  <a:txBody>
                    <a:bodyPr/>
                    <a:lstStyle/>
                    <a:p>
                      <a:r>
                        <a:rPr lang="en-US" sz="1400" dirty="0" smtClean="0"/>
                        <a:t>…</a:t>
                      </a:r>
                      <a:endParaRPr lang="en-US" sz="1400" dirty="0"/>
                    </a:p>
                  </a:txBody>
                  <a:tcPr anchor="ctr"/>
                </a:tc>
                <a:tc>
                  <a:txBody>
                    <a:bodyPr/>
                    <a:lstStyle/>
                    <a:p>
                      <a:r>
                        <a:rPr lang="en-US" sz="1400" dirty="0" smtClean="0"/>
                        <a:t>…</a:t>
                      </a:r>
                      <a:endParaRPr lang="en-US" sz="1400" dirty="0"/>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605" y="-133350"/>
            <a:ext cx="9512629" cy="1268413"/>
          </a:xfrm>
        </p:spPr>
        <p:txBody>
          <a:bodyPr/>
          <a:lstStyle/>
          <a:p>
            <a:r>
              <a:rPr lang="en-US" sz="2800" i="1" dirty="0" smtClean="0"/>
              <a:t>“</a:t>
            </a:r>
            <a:r>
              <a:rPr lang="en-US" sz="2800" i="1" dirty="0" err="1" smtClean="0"/>
              <a:t>McGen</a:t>
            </a:r>
            <a:r>
              <a:rPr lang="en-US" sz="2800" i="1" dirty="0" smtClean="0"/>
              <a:t>”-compiler -</a:t>
            </a:r>
            <a:r>
              <a:rPr lang="en-US" sz="2800" dirty="0" smtClean="0"/>
              <a:t> an IDE for McFSMs</a:t>
            </a:r>
            <a:endParaRPr lang="en-US" dirty="0"/>
          </a:p>
        </p:txBody>
      </p:sp>
      <p:sp>
        <p:nvSpPr>
          <p:cNvPr id="21" name="Textplatzhalter 20"/>
          <p:cNvSpPr>
            <a:spLocks noGrp="1"/>
          </p:cNvSpPr>
          <p:nvPr>
            <p:ph type="body" sz="quarter" idx="11"/>
          </p:nvPr>
        </p:nvSpPr>
        <p:spPr/>
        <p:txBody>
          <a:bodyPr/>
          <a:lstStyle/>
          <a:p>
            <a:r>
              <a:rPr lang="en-US" sz="1800" b="1" dirty="0" err="1" smtClean="0"/>
              <a:t>McGen</a:t>
            </a:r>
            <a:r>
              <a:rPr lang="en-US" sz="1800" b="1" dirty="0" smtClean="0"/>
              <a:t> screenshots.</a:t>
            </a:r>
            <a:endParaRPr lang="en-US" sz="1800" b="1" dirty="0"/>
          </a:p>
        </p:txBody>
      </p:sp>
      <p:pic>
        <p:nvPicPr>
          <p:cNvPr id="216066" name="Picture 2" descr="D:\McFSM\doc\ICSE_2017\Unsere_Webseite\img\overview.png"/>
          <p:cNvPicPr>
            <a:picLocks noChangeAspect="1" noChangeArrowheads="1"/>
          </p:cNvPicPr>
          <p:nvPr/>
        </p:nvPicPr>
        <p:blipFill>
          <a:blip r:embed="rId3" cstate="print"/>
          <a:srcRect/>
          <a:stretch>
            <a:fillRect/>
          </a:stretch>
        </p:blipFill>
        <p:spPr bwMode="auto">
          <a:xfrm>
            <a:off x="55556" y="47622"/>
            <a:ext cx="8983329" cy="10288437"/>
          </a:xfrm>
          <a:prstGeom prst="rect">
            <a:avLst/>
          </a:prstGeom>
          <a:noFill/>
        </p:spPr>
      </p:pic>
    </p:spTree>
    <p:extLst>
      <p:ext uri="{BB962C8B-B14F-4D97-AF65-F5344CB8AC3E}">
        <p14:creationId xmlns="" xmlns:p14="http://schemas.microsoft.com/office/powerpoint/2010/main" val="11999910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D:\McFSM\doc\ICSE_2017\Unsere_Webseite\img\properties.png"/>
          <p:cNvPicPr>
            <a:picLocks noChangeAspect="1" noChangeArrowheads="1"/>
          </p:cNvPicPr>
          <p:nvPr/>
        </p:nvPicPr>
        <p:blipFill>
          <a:blip r:embed="rId3" cstate="print"/>
          <a:srcRect/>
          <a:stretch>
            <a:fillRect/>
          </a:stretch>
        </p:blipFill>
        <p:spPr bwMode="auto">
          <a:xfrm>
            <a:off x="9523" y="9519"/>
            <a:ext cx="9669225" cy="87832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McFSM\doc\ICSE_2017\Unsere_Webseite\img\properties2.png"/>
          <p:cNvPicPr>
            <a:picLocks noChangeAspect="1" noChangeArrowheads="1"/>
          </p:cNvPicPr>
          <p:nvPr/>
        </p:nvPicPr>
        <p:blipFill>
          <a:blip r:embed="rId3" cstate="print"/>
          <a:srcRect/>
          <a:stretch>
            <a:fillRect/>
          </a:stretch>
        </p:blipFill>
        <p:spPr bwMode="auto">
          <a:xfrm>
            <a:off x="0" y="0"/>
            <a:ext cx="9667876" cy="87820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D:\McFSM\doc\ICSE_2017\Unsere_Webseite\img\sqlite.png"/>
          <p:cNvPicPr>
            <a:picLocks noChangeAspect="1" noChangeArrowheads="1"/>
          </p:cNvPicPr>
          <p:nvPr/>
        </p:nvPicPr>
        <p:blipFill>
          <a:blip r:embed="rId3" cstate="print"/>
          <a:srcRect/>
          <a:stretch>
            <a:fillRect/>
          </a:stretch>
        </p:blipFill>
        <p:spPr bwMode="auto">
          <a:xfrm>
            <a:off x="38100" y="0"/>
            <a:ext cx="9048750" cy="9772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Systems</a:t>
            </a:r>
            <a:endParaRPr lang="en-US" dirty="0"/>
          </a:p>
        </p:txBody>
      </p:sp>
      <p:sp>
        <p:nvSpPr>
          <p:cNvPr id="3" name="Textplatzhalter 2"/>
          <p:cNvSpPr>
            <a:spLocks noGrp="1"/>
          </p:cNvSpPr>
          <p:nvPr>
            <p:ph type="body" sz="quarter" idx="11"/>
          </p:nvPr>
        </p:nvSpPr>
        <p:spPr>
          <a:xfrm>
            <a:off x="541338" y="1412875"/>
            <a:ext cx="8602662" cy="215444"/>
          </a:xfrm>
        </p:spPr>
        <p:txBody>
          <a:bodyPr/>
          <a:lstStyle/>
          <a:p>
            <a:r>
              <a:rPr lang="en-US" dirty="0" smtClean="0"/>
              <a:t>CPS often use networks of messaging objects, </a:t>
            </a:r>
            <a:r>
              <a:rPr lang="en-US" i="1" dirty="0" smtClean="0"/>
              <a:t>implicitly</a:t>
            </a:r>
            <a:r>
              <a:rPr lang="en-US" dirty="0" smtClean="0"/>
              <a:t> forming </a:t>
            </a:r>
            <a:r>
              <a:rPr lang="en-US" i="1" dirty="0" smtClean="0"/>
              <a:t>global</a:t>
            </a:r>
            <a:r>
              <a:rPr lang="en-US" dirty="0" smtClean="0"/>
              <a:t> data structures and algorithms.</a:t>
            </a:r>
            <a:endParaRPr lang="en-US" dirty="0"/>
          </a:p>
        </p:txBody>
      </p:sp>
      <p:sp>
        <p:nvSpPr>
          <p:cNvPr id="4" name="Textfeld 3"/>
          <p:cNvSpPr txBox="1"/>
          <p:nvPr/>
        </p:nvSpPr>
        <p:spPr>
          <a:xfrm>
            <a:off x="1600221" y="3124222"/>
            <a:ext cx="1687285" cy="738664"/>
          </a:xfrm>
          <a:prstGeom prst="rect">
            <a:avLst/>
          </a:prstGeom>
        </p:spPr>
        <p:txBody>
          <a:bodyPr wrap="square" rtlCol="0">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Objects</a:t>
            </a:r>
          </a:p>
          <a:p>
            <a:pPr marL="0" marR="0" indent="0"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a:t>
            </a:r>
          </a:p>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Messages</a:t>
            </a:r>
          </a:p>
        </p:txBody>
      </p:sp>
      <p:sp>
        <p:nvSpPr>
          <p:cNvPr id="5" name="Textfeld 4"/>
          <p:cNvSpPr txBox="1"/>
          <p:nvPr/>
        </p:nvSpPr>
        <p:spPr>
          <a:xfrm>
            <a:off x="5388536" y="3037134"/>
            <a:ext cx="1687285" cy="954107"/>
          </a:xfrm>
          <a:prstGeom prst="rect">
            <a:avLst/>
          </a:prstGeom>
        </p:spPr>
        <p:txBody>
          <a:bodyPr wrap="square" rtlCol="0">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Global</a:t>
            </a:r>
          </a:p>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Data</a:t>
            </a:r>
            <a:r>
              <a:rPr kumimoji="0" lang="en-US" sz="1400" b="1" i="0" u="none" strike="noStrike" kern="0" cap="none" spc="0" normalizeH="0" noProof="0" dirty="0" smtClean="0">
                <a:ln>
                  <a:noFill/>
                </a:ln>
                <a:solidFill>
                  <a:schemeClr val="tx1"/>
                </a:solidFill>
                <a:effectLst/>
                <a:uLnTx/>
                <a:uFillTx/>
                <a:latin typeface="+mn-lt"/>
                <a:ea typeface="+mj-ea"/>
                <a:cs typeface="+mj-cs"/>
              </a:rPr>
              <a:t> structure</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a:p>
            <a:pPr marL="0" marR="0" indent="0"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a:t>
            </a:r>
          </a:p>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Algorithms</a:t>
            </a:r>
          </a:p>
        </p:txBody>
      </p:sp>
      <p:sp>
        <p:nvSpPr>
          <p:cNvPr id="6" name="Textfeld 5"/>
          <p:cNvSpPr txBox="1"/>
          <p:nvPr/>
        </p:nvSpPr>
        <p:spPr>
          <a:xfrm>
            <a:off x="3429024" y="3276622"/>
            <a:ext cx="1687285" cy="307777"/>
          </a:xfrm>
          <a:prstGeom prst="rect">
            <a:avLst/>
          </a:prstGeom>
        </p:spPr>
        <p:txBody>
          <a:bodyPr wrap="square" rtlCol="0">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i="0" u="none" kern="0" cap="none" spc="0" normalizeH="0" noProof="0" dirty="0" smtClean="0">
                <a:ln>
                  <a:noFill/>
                </a:ln>
                <a:solidFill>
                  <a:schemeClr val="tx1"/>
                </a:solidFill>
                <a:effectLst/>
                <a:uLnTx/>
                <a:uFillTx/>
                <a:latin typeface="+mn-lt"/>
                <a:ea typeface="+mj-ea"/>
                <a:cs typeface="+mj-cs"/>
              </a:rPr>
              <a:t>implicit</a:t>
            </a:r>
          </a:p>
        </p:txBody>
      </p:sp>
      <p:grpSp>
        <p:nvGrpSpPr>
          <p:cNvPr id="8" name="Gruppieren 16"/>
          <p:cNvGrpSpPr/>
          <p:nvPr/>
        </p:nvGrpSpPr>
        <p:grpSpPr>
          <a:xfrm>
            <a:off x="1589286" y="3733839"/>
            <a:ext cx="1839738" cy="721436"/>
            <a:chOff x="2057384" y="3265741"/>
            <a:chExt cx="1839738" cy="721436"/>
          </a:xfrm>
        </p:grpSpPr>
        <p:pic>
          <p:nvPicPr>
            <p:cNvPr id="7" name="Picture 7" descr="C:\Users\mchn0080\Downloads\magnifying-glass.png"/>
            <p:cNvPicPr>
              <a:picLocks noChangeAspect="1" noChangeArrowheads="1"/>
            </p:cNvPicPr>
            <p:nvPr/>
          </p:nvPicPr>
          <p:blipFill>
            <a:blip r:embed="rId3" cstate="print"/>
            <a:srcRect/>
            <a:stretch>
              <a:fillRect/>
            </a:stretch>
          </p:blipFill>
          <p:spPr bwMode="auto">
            <a:xfrm>
              <a:off x="3014634" y="3265741"/>
              <a:ext cx="882488" cy="624360"/>
            </a:xfrm>
            <a:prstGeom prst="rect">
              <a:avLst/>
            </a:prstGeom>
            <a:noFill/>
          </p:spPr>
        </p:pic>
        <p:sp>
          <p:nvSpPr>
            <p:cNvPr id="10" name="Textfeld 9"/>
            <p:cNvSpPr txBox="1"/>
            <p:nvPr/>
          </p:nvSpPr>
          <p:spPr>
            <a:xfrm>
              <a:off x="2057384" y="3679400"/>
              <a:ext cx="1687285" cy="307777"/>
            </a:xfrm>
            <a:prstGeom prst="rect">
              <a:avLst/>
            </a:prstGeom>
          </p:spPr>
          <p:txBody>
            <a:bodyPr wrap="square" rtlCol="0">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baseline="0" noProof="0" dirty="0" smtClean="0">
                  <a:ln>
                    <a:noFill/>
                  </a:ln>
                  <a:solidFill>
                    <a:schemeClr val="tx1"/>
                  </a:solidFill>
                  <a:effectLst/>
                  <a:uLnTx/>
                  <a:uFillTx/>
                  <a:latin typeface="+mn-lt"/>
                  <a:ea typeface="+mj-ea"/>
                  <a:cs typeface="+mj-cs"/>
                </a:rPr>
                <a:t>local </a:t>
              </a:r>
              <a:r>
                <a:rPr kumimoji="0" lang="en-US" sz="1400" i="0" u="none" strike="noStrike" kern="0" cap="none" spc="0" normalizeH="0" noProof="0" dirty="0" smtClean="0">
                  <a:ln>
                    <a:noFill/>
                  </a:ln>
                  <a:solidFill>
                    <a:schemeClr val="tx1"/>
                  </a:solidFill>
                  <a:effectLst/>
                  <a:uLnTx/>
                  <a:uFillTx/>
                  <a:latin typeface="+mn-lt"/>
                  <a:ea typeface="+mj-ea"/>
                  <a:cs typeface="+mj-cs"/>
                </a:rPr>
                <a:t>view</a:t>
              </a:r>
              <a:endParaRPr kumimoji="0" lang="en-US" sz="1400" i="0" u="none" strike="noStrike" kern="0" cap="none" spc="0" normalizeH="0" baseline="0" noProof="0" dirty="0" smtClean="0">
                <a:ln>
                  <a:noFill/>
                </a:ln>
                <a:solidFill>
                  <a:schemeClr val="tx1"/>
                </a:solidFill>
                <a:effectLst/>
                <a:uLnTx/>
                <a:uFillTx/>
                <a:latin typeface="+mn-lt"/>
                <a:ea typeface="+mj-ea"/>
                <a:cs typeface="+mj-cs"/>
              </a:endParaRPr>
            </a:p>
          </p:txBody>
        </p:sp>
      </p:grpSp>
      <p:sp>
        <p:nvSpPr>
          <p:cNvPr id="11" name="Textfeld 10"/>
          <p:cNvSpPr txBox="1"/>
          <p:nvPr/>
        </p:nvSpPr>
        <p:spPr>
          <a:xfrm>
            <a:off x="3429020" y="2481940"/>
            <a:ext cx="1687285" cy="307777"/>
          </a:xfrm>
          <a:prstGeom prst="rect">
            <a:avLst/>
          </a:prstGeom>
        </p:spPr>
        <p:txBody>
          <a:bodyPr wrap="square" rtlCol="0">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ex</a:t>
            </a:r>
            <a:r>
              <a:rPr kumimoji="0" lang="en-US" sz="1400" b="1" i="0" u="none" strike="noStrike" kern="0" cap="none" spc="0" normalizeH="0" baseline="0" noProof="0" dirty="0" err="1" smtClean="0">
                <a:ln>
                  <a:noFill/>
                </a:ln>
                <a:solidFill>
                  <a:schemeClr val="tx1"/>
                </a:solidFill>
                <a:effectLst/>
                <a:uLnTx/>
                <a:uFillTx/>
                <a:latin typeface="+mn-lt"/>
                <a:ea typeface="+mj-ea"/>
                <a:cs typeface="+mj-cs"/>
              </a:rPr>
              <a:t>plicit</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p:txBody>
      </p:sp>
      <p:grpSp>
        <p:nvGrpSpPr>
          <p:cNvPr id="9" name="Gruppieren 15"/>
          <p:cNvGrpSpPr/>
          <p:nvPr/>
        </p:nvGrpSpPr>
        <p:grpSpPr>
          <a:xfrm>
            <a:off x="5268709" y="2188014"/>
            <a:ext cx="2035678" cy="804847"/>
            <a:chOff x="3733783" y="2329532"/>
            <a:chExt cx="2035678" cy="804847"/>
          </a:xfrm>
        </p:grpSpPr>
        <p:pic>
          <p:nvPicPr>
            <p:cNvPr id="216068" name="Picture 4" descr="D:\bb2017\McFSM\Cliparting.com\misc\Glasses Clipart 23228.png"/>
            <p:cNvPicPr>
              <a:picLocks noChangeAspect="1" noChangeArrowheads="1"/>
            </p:cNvPicPr>
            <p:nvPr/>
          </p:nvPicPr>
          <p:blipFill>
            <a:blip r:embed="rId4" cstate="print"/>
            <a:srcRect/>
            <a:stretch>
              <a:fillRect/>
            </a:stretch>
          </p:blipFill>
          <p:spPr bwMode="auto">
            <a:xfrm>
              <a:off x="3733783" y="2699660"/>
              <a:ext cx="1590222" cy="434719"/>
            </a:xfrm>
            <a:prstGeom prst="rect">
              <a:avLst/>
            </a:prstGeom>
            <a:noFill/>
          </p:spPr>
        </p:pic>
        <p:sp>
          <p:nvSpPr>
            <p:cNvPr id="15" name="Textfeld 14"/>
            <p:cNvSpPr txBox="1"/>
            <p:nvPr/>
          </p:nvSpPr>
          <p:spPr>
            <a:xfrm>
              <a:off x="4082176" y="2329532"/>
              <a:ext cx="1687285"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1" kern="0" dirty="0" smtClean="0">
                  <a:latin typeface="+mn-lt"/>
                  <a:ea typeface="+mj-ea"/>
                  <a:cs typeface="+mj-cs"/>
                </a:rPr>
                <a:t>global view</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p:txBody>
        </p:sp>
      </p:grpSp>
      <p:sp>
        <p:nvSpPr>
          <p:cNvPr id="20" name="Textfeld 19"/>
          <p:cNvSpPr txBox="1"/>
          <p:nvPr/>
        </p:nvSpPr>
        <p:spPr>
          <a:xfrm>
            <a:off x="518191" y="5181590"/>
            <a:ext cx="8064084"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smtClean="0">
                <a:ln>
                  <a:noFill/>
                </a:ln>
                <a:solidFill>
                  <a:schemeClr val="tx1"/>
                </a:solidFill>
                <a:effectLst/>
                <a:uLnTx/>
                <a:uFillTx/>
                <a:latin typeface="+mn-lt"/>
                <a:ea typeface="+mj-ea"/>
                <a:cs typeface="+mj-cs"/>
              </a:rPr>
              <a:t>McFSM is the </a:t>
            </a:r>
            <a:r>
              <a:rPr kumimoji="0" lang="en-US" sz="1400" b="1" i="1" u="none" strike="noStrike" kern="0" cap="none" spc="0" normalizeH="0" baseline="0" noProof="0" dirty="0" smtClean="0">
                <a:ln>
                  <a:noFill/>
                </a:ln>
                <a:solidFill>
                  <a:schemeClr val="tx1"/>
                </a:solidFill>
                <a:effectLst/>
                <a:uLnTx/>
                <a:uFillTx/>
                <a:latin typeface="+mn-lt"/>
                <a:ea typeface="+mj-ea"/>
                <a:cs typeface="+mj-cs"/>
              </a:rPr>
              <a:t>explicit</a:t>
            </a:r>
            <a:r>
              <a:rPr kumimoji="0" lang="en-US" sz="1400" b="1" i="0" u="none" strike="noStrike" kern="0" cap="none" spc="0" normalizeH="0" baseline="0" noProof="0" dirty="0" smtClean="0">
                <a:ln>
                  <a:noFill/>
                </a:ln>
                <a:solidFill>
                  <a:schemeClr val="tx1"/>
                </a:solidFill>
                <a:effectLst/>
                <a:uLnTx/>
                <a:uFillTx/>
                <a:latin typeface="+mn-lt"/>
                <a:ea typeface="+mj-ea"/>
                <a:cs typeface="+mj-cs"/>
              </a:rPr>
              <a:t>,</a:t>
            </a:r>
            <a:r>
              <a:rPr kumimoji="0" lang="en-US" sz="1400" b="1" i="0" u="none" strike="noStrike" kern="0" cap="none" spc="0" normalizeH="0" noProof="0" dirty="0" smtClean="0">
                <a:ln>
                  <a:noFill/>
                </a:ln>
                <a:solidFill>
                  <a:schemeClr val="tx1"/>
                </a:solidFill>
                <a:effectLst/>
                <a:uLnTx/>
                <a:uFillTx/>
                <a:latin typeface="+mn-lt"/>
                <a:ea typeface="+mj-ea"/>
                <a:cs typeface="+mj-cs"/>
              </a:rPr>
              <a:t> </a:t>
            </a:r>
            <a:r>
              <a:rPr kumimoji="0" lang="en-US" sz="1400" b="1" i="1" u="none" strike="noStrike" kern="0" cap="none" spc="0" normalizeH="0" noProof="0" dirty="0" smtClean="0">
                <a:ln>
                  <a:noFill/>
                </a:ln>
                <a:solidFill>
                  <a:schemeClr val="tx1"/>
                </a:solidFill>
                <a:effectLst/>
                <a:uLnTx/>
                <a:uFillTx/>
                <a:latin typeface="+mn-lt"/>
                <a:ea typeface="+mj-ea"/>
                <a:cs typeface="+mj-cs"/>
              </a:rPr>
              <a:t>global</a:t>
            </a:r>
            <a:r>
              <a:rPr kumimoji="0" lang="en-US" sz="1400" b="1" i="0" u="none" strike="noStrike" kern="0" cap="none" spc="0" normalizeH="0" noProof="0" dirty="0" smtClean="0">
                <a:ln>
                  <a:noFill/>
                </a:ln>
                <a:solidFill>
                  <a:schemeClr val="tx1"/>
                </a:solidFill>
                <a:effectLst/>
                <a:uLnTx/>
                <a:uFillTx/>
                <a:latin typeface="+mn-lt"/>
                <a:ea typeface="+mj-ea"/>
                <a:cs typeface="+mj-cs"/>
              </a:rPr>
              <a:t> view onto objects and their interactions!</a:t>
            </a:r>
            <a:endParaRPr kumimoji="0" lang="en-US" sz="1400" b="1" i="0" u="none" strike="noStrike" kern="0" cap="none" spc="0" normalizeH="0" baseline="0" noProof="0" dirty="0" smtClean="0">
              <a:ln>
                <a:noFill/>
              </a:ln>
              <a:solidFill>
                <a:schemeClr val="tx1"/>
              </a:solidFill>
              <a:effectLst/>
              <a:uLnTx/>
              <a:uFillTx/>
              <a:latin typeface="+mn-lt"/>
              <a:ea typeface="+mj-ea"/>
              <a:cs typeface="+mj-cs"/>
            </a:endParaRPr>
          </a:p>
        </p:txBody>
      </p:sp>
      <p:grpSp>
        <p:nvGrpSpPr>
          <p:cNvPr id="12" name="Gruppieren 30"/>
          <p:cNvGrpSpPr/>
          <p:nvPr/>
        </p:nvGrpSpPr>
        <p:grpSpPr>
          <a:xfrm>
            <a:off x="3985876" y="3317081"/>
            <a:ext cx="552790" cy="230981"/>
            <a:chOff x="4016829" y="3312319"/>
            <a:chExt cx="552790" cy="230981"/>
          </a:xfrm>
        </p:grpSpPr>
        <p:cxnSp>
          <p:nvCxnSpPr>
            <p:cNvPr id="22" name="Gerade Verbindung 21"/>
            <p:cNvCxnSpPr/>
            <p:nvPr/>
          </p:nvCxnSpPr>
          <p:spPr bwMode="auto">
            <a:xfrm>
              <a:off x="4016829" y="3312319"/>
              <a:ext cx="552790" cy="23098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27" name="Gerade Verbindung 26"/>
            <p:cNvCxnSpPr/>
            <p:nvPr/>
          </p:nvCxnSpPr>
          <p:spPr bwMode="auto">
            <a:xfrm flipH="1">
              <a:off x="4016829" y="3312319"/>
              <a:ext cx="552790" cy="230981"/>
            </a:xfrm>
            <a:prstGeom prst="line">
              <a:avLst/>
            </a:prstGeom>
            <a:solidFill>
              <a:schemeClr val="accent2"/>
            </a:solidFill>
            <a:ln w="12700" cap="flat" cmpd="sng" algn="ctr">
              <a:solidFill>
                <a:schemeClr val="tx1"/>
              </a:solidFill>
              <a:prstDash val="solid"/>
              <a:round/>
              <a:headEnd type="none" w="med" len="med"/>
              <a:tailEnd type="none"/>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1"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21"/>
          <p:cNvGrpSpPr/>
          <p:nvPr/>
        </p:nvGrpSpPr>
        <p:grpSpPr>
          <a:xfrm>
            <a:off x="3109913" y="1904996"/>
            <a:ext cx="2338387" cy="1819524"/>
            <a:chOff x="3109913" y="2471068"/>
            <a:chExt cx="2338387" cy="1819524"/>
          </a:xfrm>
        </p:grpSpPr>
        <p:pic>
          <p:nvPicPr>
            <p:cNvPr id="216066" name="Picture 2" descr="D:\bb2017\McFSM\Clipart_gespiegelt\girls\5cRrzz89i.jpg"/>
            <p:cNvPicPr>
              <a:picLocks noChangeAspect="1" noChangeArrowheads="1"/>
            </p:cNvPicPr>
            <p:nvPr/>
          </p:nvPicPr>
          <p:blipFill>
            <a:blip r:embed="rId3" cstate="print"/>
            <a:srcRect/>
            <a:stretch>
              <a:fillRect/>
            </a:stretch>
          </p:blipFill>
          <p:spPr bwMode="auto">
            <a:xfrm rot="20682049">
              <a:off x="3109913" y="2657054"/>
              <a:ext cx="2338387" cy="1633538"/>
            </a:xfrm>
            <a:prstGeom prst="rect">
              <a:avLst/>
            </a:prstGeom>
            <a:noFill/>
          </p:spPr>
        </p:pic>
        <p:sp>
          <p:nvSpPr>
            <p:cNvPr id="21" name="Textfeld 20"/>
            <p:cNvSpPr txBox="1"/>
            <p:nvPr/>
          </p:nvSpPr>
          <p:spPr>
            <a:xfrm>
              <a:off x="3679382" y="2471068"/>
              <a:ext cx="1328057"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McFSM</a:t>
              </a:r>
            </a:p>
          </p:txBody>
        </p:sp>
      </p:grpSp>
      <p:grpSp>
        <p:nvGrpSpPr>
          <p:cNvPr id="6" name="Gruppieren 24"/>
          <p:cNvGrpSpPr/>
          <p:nvPr/>
        </p:nvGrpSpPr>
        <p:grpSpPr>
          <a:xfrm>
            <a:off x="1304925" y="3043937"/>
            <a:ext cx="7667625" cy="1466852"/>
            <a:chOff x="1304925" y="2314575"/>
            <a:chExt cx="7667625" cy="1466852"/>
          </a:xfrm>
        </p:grpSpPr>
        <p:sp>
          <p:nvSpPr>
            <p:cNvPr id="14" name="Textfeld 13"/>
            <p:cNvSpPr txBox="1"/>
            <p:nvPr/>
          </p:nvSpPr>
          <p:spPr>
            <a:xfrm>
              <a:off x="1304925" y="2886075"/>
              <a:ext cx="971550"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chemeClr val="tx1"/>
                  </a:solidFill>
                  <a:effectLst/>
                  <a:uLnTx/>
                  <a:uFillTx/>
                  <a:latin typeface="+mj-lt"/>
                  <a:ea typeface="+mj-ea"/>
                  <a:cs typeface="+mj-cs"/>
                </a:rPr>
                <a:t>FSM</a:t>
              </a:r>
            </a:p>
          </p:txBody>
        </p:sp>
        <p:sp>
          <p:nvSpPr>
            <p:cNvPr id="16" name="Textfeld 15"/>
            <p:cNvSpPr txBox="1"/>
            <p:nvPr/>
          </p:nvSpPr>
          <p:spPr>
            <a:xfrm>
              <a:off x="2152651" y="3238500"/>
              <a:ext cx="4705350" cy="461665"/>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b="1" kern="0" dirty="0" smtClean="0">
                  <a:solidFill>
                    <a:schemeClr val="accent1">
                      <a:lumMod val="40000"/>
                      <a:lumOff val="60000"/>
                    </a:schemeClr>
                  </a:solidFill>
                  <a:latin typeface="+mj-lt"/>
                  <a:ea typeface="+mj-ea"/>
                  <a:cs typeface="+mj-cs"/>
                  <a:sym typeface="Wingdings" pitchFamily="2" charset="2"/>
                </a:rPr>
                <a:t>…</a:t>
              </a:r>
              <a:r>
                <a:rPr lang="en-US" sz="2400" b="1" kern="0" dirty="0" smtClean="0">
                  <a:solidFill>
                    <a:schemeClr val="accent1">
                      <a:lumMod val="40000"/>
                      <a:lumOff val="60000"/>
                    </a:schemeClr>
                  </a:solidFill>
                  <a:latin typeface="+mj-lt"/>
                  <a:ea typeface="+mj-ea"/>
                  <a:cs typeface="+mj-cs"/>
                </a:rPr>
                <a:t>l</a:t>
              </a:r>
              <a:r>
                <a:rPr kumimoji="0" lang="en-US" sz="2400" b="1" i="0" u="none" strike="noStrike" kern="0" cap="none" spc="0" normalizeH="0" baseline="0" noProof="0" dirty="0" err="1" smtClean="0">
                  <a:ln>
                    <a:noFill/>
                  </a:ln>
                  <a:solidFill>
                    <a:schemeClr val="accent1">
                      <a:lumMod val="40000"/>
                      <a:lumOff val="60000"/>
                    </a:schemeClr>
                  </a:solidFill>
                  <a:effectLst/>
                  <a:uLnTx/>
                  <a:uFillTx/>
                  <a:latin typeface="+mj-lt"/>
                  <a:ea typeface="+mj-ea"/>
                  <a:cs typeface="+mj-cs"/>
                </a:rPr>
                <a:t>anguages</a:t>
              </a:r>
              <a:r>
                <a:rPr kumimoji="0" lang="en-US" sz="2400" b="1" i="0" u="none" strike="noStrike" kern="0" cap="none" spc="0" normalizeH="0" baseline="0" noProof="0" dirty="0" smtClean="0">
                  <a:ln>
                    <a:noFill/>
                  </a:ln>
                  <a:solidFill>
                    <a:schemeClr val="accent1">
                      <a:lumMod val="40000"/>
                      <a:lumOff val="60000"/>
                    </a:schemeClr>
                  </a:solidFill>
                  <a:effectLst/>
                  <a:uLnTx/>
                  <a:uFillTx/>
                  <a:latin typeface="+mj-lt"/>
                  <a:ea typeface="+mj-ea"/>
                  <a:cs typeface="+mj-cs"/>
                </a:rPr>
                <a:t> / machines </a:t>
              </a:r>
              <a:r>
                <a:rPr kumimoji="0" lang="en-US" sz="2400" b="1" i="0" u="none" strike="noStrike" kern="0" cap="none" spc="0" normalizeH="0" baseline="0" noProof="0" dirty="0" smtClean="0">
                  <a:ln>
                    <a:noFill/>
                  </a:ln>
                  <a:solidFill>
                    <a:schemeClr val="accent1">
                      <a:lumMod val="40000"/>
                      <a:lumOff val="60000"/>
                    </a:schemeClr>
                  </a:solidFill>
                  <a:effectLst/>
                  <a:uLnTx/>
                  <a:uFillTx/>
                  <a:latin typeface="+mj-lt"/>
                  <a:ea typeface="+mj-ea"/>
                  <a:cs typeface="+mj-cs"/>
                  <a:sym typeface="Wingdings" pitchFamily="2" charset="2"/>
                </a:rPr>
                <a:t>…</a:t>
              </a:r>
              <a:endParaRPr kumimoji="0" lang="en-US" sz="2400" b="1" i="0" u="none" strike="noStrike" kern="0" cap="none" spc="0" normalizeH="0" baseline="0" noProof="0" dirty="0" smtClean="0">
                <a:ln>
                  <a:noFill/>
                </a:ln>
                <a:solidFill>
                  <a:schemeClr val="accent1">
                    <a:lumMod val="40000"/>
                    <a:lumOff val="60000"/>
                  </a:schemeClr>
                </a:solidFill>
                <a:effectLst/>
                <a:uLnTx/>
                <a:uFillTx/>
                <a:latin typeface="+mj-lt"/>
                <a:ea typeface="+mj-ea"/>
                <a:cs typeface="+mj-cs"/>
              </a:endParaRPr>
            </a:p>
          </p:txBody>
        </p:sp>
        <p:sp>
          <p:nvSpPr>
            <p:cNvPr id="15" name="Textfeld 14"/>
            <p:cNvSpPr txBox="1"/>
            <p:nvPr/>
          </p:nvSpPr>
          <p:spPr>
            <a:xfrm>
              <a:off x="6858000" y="2847975"/>
              <a:ext cx="2114550" cy="400110"/>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kern="0" dirty="0" smtClean="0">
                  <a:latin typeface="+mj-lt"/>
                  <a:ea typeface="+mj-ea"/>
                  <a:cs typeface="+mj-cs"/>
                </a:rPr>
                <a:t>Turing</a:t>
              </a: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0" name="Gerade Verbindung 19"/>
            <p:cNvCxnSpPr/>
            <p:nvPr/>
          </p:nvCxnSpPr>
          <p:spPr bwMode="auto">
            <a:xfrm>
              <a:off x="2103437" y="2314575"/>
              <a:ext cx="0" cy="1466852"/>
            </a:xfrm>
            <a:prstGeom prst="line">
              <a:avLst/>
            </a:prstGeom>
            <a:solidFill>
              <a:schemeClr val="accent2"/>
            </a:solidFill>
            <a:ln w="9525" cap="flat" cmpd="sng" algn="ctr">
              <a:solidFill>
                <a:schemeClr val="tx1"/>
              </a:solidFill>
              <a:prstDash val="dash"/>
              <a:round/>
              <a:headEnd type="none" w="med" len="med"/>
              <a:tailEnd type="none"/>
            </a:ln>
            <a:effectLst/>
          </p:spPr>
        </p:cxnSp>
        <p:cxnSp>
          <p:nvCxnSpPr>
            <p:cNvPr id="24" name="Gerade Verbindung 23"/>
            <p:cNvCxnSpPr/>
            <p:nvPr/>
          </p:nvCxnSpPr>
          <p:spPr bwMode="auto">
            <a:xfrm>
              <a:off x="6858000" y="2314575"/>
              <a:ext cx="0" cy="1466852"/>
            </a:xfrm>
            <a:prstGeom prst="line">
              <a:avLst/>
            </a:prstGeom>
            <a:solidFill>
              <a:schemeClr val="accent2"/>
            </a:solidFill>
            <a:ln w="9525" cap="flat" cmpd="sng" algn="ctr">
              <a:solidFill>
                <a:schemeClr val="tx1"/>
              </a:solidFill>
              <a:prstDash val="dash"/>
              <a:round/>
              <a:headEnd type="none" w="med" len="med"/>
              <a:tailEnd type="none"/>
            </a:ln>
            <a:effectLst/>
          </p:spPr>
        </p:cxnSp>
      </p:grpSp>
      <p:sp>
        <p:nvSpPr>
          <p:cNvPr id="2" name="Titel 1"/>
          <p:cNvSpPr>
            <a:spLocks noGrp="1"/>
          </p:cNvSpPr>
          <p:nvPr>
            <p:ph type="title"/>
          </p:nvPr>
        </p:nvSpPr>
        <p:spPr/>
        <p:txBody>
          <a:bodyPr/>
          <a:lstStyle/>
          <a:p>
            <a:r>
              <a:rPr lang="en-US" dirty="0" smtClean="0"/>
              <a:t>Advantages and Limits of FSMs</a:t>
            </a:r>
            <a:endParaRPr lang="en-US" dirty="0"/>
          </a:p>
        </p:txBody>
      </p:sp>
      <p:sp>
        <p:nvSpPr>
          <p:cNvPr id="3" name="Textplatzhalter 2"/>
          <p:cNvSpPr>
            <a:spLocks noGrp="1"/>
          </p:cNvSpPr>
          <p:nvPr>
            <p:ph type="body" sz="quarter" idx="11"/>
          </p:nvPr>
        </p:nvSpPr>
        <p:spPr>
          <a:xfrm>
            <a:off x="541338" y="1412875"/>
            <a:ext cx="8602662" cy="215444"/>
          </a:xfrm>
        </p:spPr>
        <p:txBody>
          <a:bodyPr/>
          <a:lstStyle/>
          <a:p>
            <a:r>
              <a:rPr lang="en-US" dirty="0"/>
              <a:t>FSMs </a:t>
            </a:r>
            <a:r>
              <a:rPr lang="en-US" dirty="0" smtClean="0"/>
              <a:t>have no “run-time secrets” </a:t>
            </a:r>
            <a:r>
              <a:rPr lang="en-US" sz="1200" dirty="0" smtClean="0"/>
              <a:t>(can </a:t>
            </a:r>
            <a:r>
              <a:rPr lang="en-US" sz="1200" i="1" dirty="0" smtClean="0"/>
              <a:t>proof</a:t>
            </a:r>
            <a:r>
              <a:rPr lang="en-US" sz="1200" dirty="0" smtClean="0"/>
              <a:t> everything at compile-time – </a:t>
            </a:r>
            <a:r>
              <a:rPr lang="en-US" sz="1200" dirty="0"/>
              <a:t>no need to resort to incomplete </a:t>
            </a:r>
            <a:r>
              <a:rPr lang="en-US" sz="1200" dirty="0" smtClean="0"/>
              <a:t>testing)</a:t>
            </a:r>
            <a:endParaRPr lang="en-US" sz="1200" dirty="0"/>
          </a:p>
          <a:p>
            <a:endParaRPr lang="en-US" dirty="0"/>
          </a:p>
        </p:txBody>
      </p:sp>
      <p:sp>
        <p:nvSpPr>
          <p:cNvPr id="4" name="Textfeld 3"/>
          <p:cNvSpPr txBox="1"/>
          <p:nvPr/>
        </p:nvSpPr>
        <p:spPr>
          <a:xfrm>
            <a:off x="544293" y="4981164"/>
            <a:ext cx="9021764" cy="738664"/>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kern="0" dirty="0" smtClean="0">
                <a:latin typeface="+mj-lt"/>
                <a:ea typeface="+mj-ea"/>
                <a:cs typeface="+mj-cs"/>
              </a:rPr>
              <a:t>McFSMs create and handle huge(!) FSMs</a:t>
            </a:r>
          </a:p>
          <a:p>
            <a:pPr marL="0" marR="0" indent="0" algn="l" defTabSz="914400" rtl="0" eaLnBrk="1" fontAlgn="base" latinLnBrk="0" hangingPunct="1">
              <a:lnSpc>
                <a:spcPct val="100000"/>
              </a:lnSpc>
              <a:spcBef>
                <a:spcPct val="0"/>
              </a:spcBef>
              <a:spcAft>
                <a:spcPct val="0"/>
              </a:spcAft>
              <a:buClrTx/>
              <a:buSzTx/>
              <a:buFontTx/>
              <a:buNone/>
              <a:tabLst/>
            </a:pPr>
            <a:r>
              <a:rPr lang="en-US" sz="1400" kern="0" dirty="0" smtClean="0">
                <a:latin typeface="+mj-lt"/>
                <a:ea typeface="+mj-ea"/>
                <a:cs typeface="+mj-cs"/>
              </a:rPr>
              <a:t>thereby greatly extending their range of applicability,</a:t>
            </a:r>
          </a:p>
          <a:p>
            <a:pPr marL="0" marR="0" indent="0" algn="l" defTabSz="914400" rtl="0" eaLnBrk="1" fontAlgn="base" latinLnBrk="0" hangingPunct="1">
              <a:lnSpc>
                <a:spcPct val="100000"/>
              </a:lnSpc>
              <a:spcBef>
                <a:spcPct val="0"/>
              </a:spcBef>
              <a:spcAft>
                <a:spcPct val="0"/>
              </a:spcAft>
              <a:buClrTx/>
              <a:buSzTx/>
              <a:buFontTx/>
              <a:buNone/>
              <a:tabLst/>
            </a:pPr>
            <a:r>
              <a:rPr lang="en-US" sz="1400" kern="0" dirty="0" smtClean="0">
                <a:latin typeface="+mj-lt"/>
                <a:ea typeface="+mj-ea"/>
                <a:cs typeface="+mj-cs"/>
              </a:rPr>
              <a:t>while retaining their advantages.  </a:t>
            </a:r>
            <a:endParaRPr kumimoji="0" lang="en-US" sz="1400" i="0" u="none" strike="noStrike" kern="0" cap="none" spc="0" normalizeH="0" dirty="0" smtClean="0">
              <a:ln>
                <a:noFill/>
              </a:ln>
              <a:solidFill>
                <a:schemeClr val="tx1"/>
              </a:solidFill>
              <a:effectLst/>
              <a:uLnTx/>
              <a:uFillTx/>
              <a:latin typeface="+mj-lt"/>
              <a:ea typeface="+mj-ea"/>
              <a:cs typeface="+mj-cs"/>
            </a:endParaRPr>
          </a:p>
        </p:txBody>
      </p:sp>
      <p:grpSp>
        <p:nvGrpSpPr>
          <p:cNvPr id="7" name="Gruppieren 30"/>
          <p:cNvGrpSpPr/>
          <p:nvPr/>
        </p:nvGrpSpPr>
        <p:grpSpPr>
          <a:xfrm>
            <a:off x="2400300" y="3043937"/>
            <a:ext cx="4785645" cy="1466852"/>
            <a:chOff x="2400300" y="2314575"/>
            <a:chExt cx="4785645" cy="1466852"/>
          </a:xfrm>
        </p:grpSpPr>
        <p:cxnSp>
          <p:nvCxnSpPr>
            <p:cNvPr id="9" name="Gerade Verbindung mit Pfeil 8"/>
            <p:cNvCxnSpPr/>
            <p:nvPr/>
          </p:nvCxnSpPr>
          <p:spPr bwMode="auto">
            <a:xfrm flipV="1">
              <a:off x="2400300" y="2314575"/>
              <a:ext cx="4343400" cy="1466852"/>
            </a:xfrm>
            <a:prstGeom prst="straightConnector1">
              <a:avLst/>
            </a:prstGeom>
            <a:solidFill>
              <a:schemeClr val="accent2"/>
            </a:solidFill>
            <a:ln w="9525" cap="flat" cmpd="sng" algn="ctr">
              <a:solidFill>
                <a:schemeClr val="tx1"/>
              </a:solidFill>
              <a:prstDash val="solid"/>
              <a:round/>
              <a:headEnd type="none" w="med" len="med"/>
              <a:tailEnd type="arrow"/>
            </a:ln>
            <a:effectLst/>
          </p:spPr>
        </p:cxnSp>
        <p:sp>
          <p:nvSpPr>
            <p:cNvPr id="18" name="Textfeld 17"/>
            <p:cNvSpPr txBox="1"/>
            <p:nvPr/>
          </p:nvSpPr>
          <p:spPr>
            <a:xfrm rot="20452572">
              <a:off x="4744295" y="2518929"/>
              <a:ext cx="2441650"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baseline="0" noProof="0" dirty="0" smtClean="0">
                  <a:ln>
                    <a:noFill/>
                  </a:ln>
                  <a:solidFill>
                    <a:schemeClr val="tx1"/>
                  </a:solidFill>
                  <a:effectLst/>
                  <a:uLnTx/>
                  <a:uFillTx/>
                  <a:latin typeface="+mn-lt"/>
                  <a:ea typeface="+mj-ea"/>
                  <a:cs typeface="+mj-cs"/>
                </a:rPr>
                <a:t>expressive</a:t>
              </a:r>
              <a:r>
                <a:rPr kumimoji="0" lang="en-US" sz="1400" i="0" u="none" strike="noStrike" kern="0" cap="none" spc="0" normalizeH="0" noProof="0" dirty="0" smtClean="0">
                  <a:ln>
                    <a:noFill/>
                  </a:ln>
                  <a:solidFill>
                    <a:schemeClr val="tx1"/>
                  </a:solidFill>
                  <a:effectLst/>
                  <a:uLnTx/>
                  <a:uFillTx/>
                  <a:latin typeface="+mn-lt"/>
                  <a:ea typeface="+mj-ea"/>
                  <a:cs typeface="+mj-cs"/>
                </a:rPr>
                <a:t> power</a:t>
              </a:r>
              <a:endParaRPr kumimoji="0" lang="en-US" sz="1400" i="0" u="none" strike="noStrike" kern="0" cap="none" spc="0" normalizeH="0" baseline="0" noProof="0" dirty="0" smtClean="0">
                <a:ln>
                  <a:noFill/>
                </a:ln>
                <a:solidFill>
                  <a:schemeClr val="tx1"/>
                </a:solidFill>
                <a:effectLst/>
                <a:uLnTx/>
                <a:uFillTx/>
                <a:latin typeface="+mn-lt"/>
                <a:ea typeface="+mj-ea"/>
                <a:cs typeface="+mj-cs"/>
              </a:endParaRPr>
            </a:p>
          </p:txBody>
        </p:sp>
      </p:grpSp>
      <p:grpSp>
        <p:nvGrpSpPr>
          <p:cNvPr id="8" name="Gruppieren 31"/>
          <p:cNvGrpSpPr/>
          <p:nvPr/>
        </p:nvGrpSpPr>
        <p:grpSpPr>
          <a:xfrm>
            <a:off x="2400300" y="3186812"/>
            <a:ext cx="4343400" cy="1323977"/>
            <a:chOff x="2400300" y="2457450"/>
            <a:chExt cx="4343400" cy="1323977"/>
          </a:xfrm>
        </p:grpSpPr>
        <p:cxnSp>
          <p:nvCxnSpPr>
            <p:cNvPr id="11" name="Gerade Verbindung mit Pfeil 10"/>
            <p:cNvCxnSpPr/>
            <p:nvPr/>
          </p:nvCxnSpPr>
          <p:spPr bwMode="auto">
            <a:xfrm>
              <a:off x="2400300" y="2457450"/>
              <a:ext cx="4343400" cy="1323977"/>
            </a:xfrm>
            <a:prstGeom prst="straightConnector1">
              <a:avLst/>
            </a:prstGeom>
            <a:solidFill>
              <a:schemeClr val="accent2"/>
            </a:solidFill>
            <a:ln w="9525" cap="flat" cmpd="sng" algn="ctr">
              <a:solidFill>
                <a:schemeClr val="tx1"/>
              </a:solidFill>
              <a:prstDash val="solid"/>
              <a:round/>
              <a:headEnd type="none" w="med" len="med"/>
              <a:tailEnd type="arrow"/>
            </a:ln>
            <a:effectLst/>
          </p:spPr>
        </p:cxnSp>
        <p:sp>
          <p:nvSpPr>
            <p:cNvPr id="19" name="Textfeld 18"/>
            <p:cNvSpPr txBox="1"/>
            <p:nvPr/>
          </p:nvSpPr>
          <p:spPr>
            <a:xfrm rot="1145006">
              <a:off x="2438400" y="2895600"/>
              <a:ext cx="2743200" cy="307777"/>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baseline="0" noProof="0" dirty="0" smtClean="0">
                  <a:ln>
                    <a:noFill/>
                  </a:ln>
                  <a:solidFill>
                    <a:schemeClr val="tx1"/>
                  </a:solidFill>
                  <a:effectLst/>
                  <a:uLnTx/>
                  <a:uFillTx/>
                  <a:latin typeface="+mn-lt"/>
                  <a:ea typeface="+mj-ea"/>
                  <a:cs typeface="+mj-cs"/>
                </a:rPr>
                <a:t>provability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5" name="Picture 3" descr="D:\Begriffe\Projekte\Vortrag\McDFA\790px-Turnstile_state_machine_colored.svg.png"/>
          <p:cNvPicPr>
            <a:picLocks noChangeAspect="1" noChangeArrowheads="1"/>
          </p:cNvPicPr>
          <p:nvPr/>
        </p:nvPicPr>
        <p:blipFill>
          <a:blip r:embed="rId3" cstate="print"/>
          <a:srcRect/>
          <a:stretch>
            <a:fillRect/>
          </a:stretch>
        </p:blipFill>
        <p:spPr bwMode="auto">
          <a:xfrm>
            <a:off x="3433762" y="2089150"/>
            <a:ext cx="5029200" cy="2183564"/>
          </a:xfrm>
          <a:prstGeom prst="rect">
            <a:avLst/>
          </a:prstGeom>
          <a:noFill/>
        </p:spPr>
      </p:pic>
      <p:sp>
        <p:nvSpPr>
          <p:cNvPr id="2" name="Titel 1"/>
          <p:cNvSpPr>
            <a:spLocks noGrp="1"/>
          </p:cNvSpPr>
          <p:nvPr>
            <p:ph type="title"/>
          </p:nvPr>
        </p:nvSpPr>
        <p:spPr/>
        <p:txBody>
          <a:bodyPr/>
          <a:lstStyle/>
          <a:p>
            <a:r>
              <a:rPr lang="en-US" dirty="0" smtClean="0"/>
              <a:t>Finite State Machines (FSMs) in the DSL</a:t>
            </a:r>
            <a:endParaRPr lang="en-US" dirty="0"/>
          </a:p>
        </p:txBody>
      </p:sp>
      <p:sp>
        <p:nvSpPr>
          <p:cNvPr id="3" name="Textplatzhalter 2"/>
          <p:cNvSpPr>
            <a:spLocks noGrp="1"/>
          </p:cNvSpPr>
          <p:nvPr>
            <p:ph type="body" sz="quarter" idx="11"/>
          </p:nvPr>
        </p:nvSpPr>
        <p:spPr>
          <a:xfrm>
            <a:off x="541338" y="1412875"/>
            <a:ext cx="8869362" cy="215444"/>
          </a:xfrm>
        </p:spPr>
        <p:txBody>
          <a:bodyPr/>
          <a:lstStyle/>
          <a:p>
            <a:r>
              <a:rPr lang="en-US" dirty="0" smtClean="0"/>
              <a:t>The McFSM-DSL (domain-specific-language) has a stringent syntax for FSMs.</a:t>
            </a:r>
            <a:endParaRPr lang="en-US" sz="1200" dirty="0"/>
          </a:p>
          <a:p>
            <a:endParaRPr lang="en-US" dirty="0"/>
          </a:p>
        </p:txBody>
      </p:sp>
      <p:sp>
        <p:nvSpPr>
          <p:cNvPr id="4" name="Textfeld 3"/>
          <p:cNvSpPr txBox="1"/>
          <p:nvPr/>
        </p:nvSpPr>
        <p:spPr>
          <a:xfrm>
            <a:off x="541337" y="1743045"/>
            <a:ext cx="6897688" cy="3693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0" cap="none" spc="0" normalizeH="0" baseline="0" dirty="0" smtClean="0">
                <a:ln>
                  <a:noFill/>
                </a:ln>
                <a:solidFill>
                  <a:schemeClr val="tx1"/>
                </a:solidFill>
                <a:effectLst/>
                <a:uLnTx/>
                <a:uFillTx/>
                <a:latin typeface="+mj-lt"/>
                <a:ea typeface="+mj-ea"/>
                <a:cs typeface="+mj-cs"/>
              </a:rPr>
              <a:t>A turnstile</a:t>
            </a:r>
            <a:r>
              <a:rPr kumimoji="0" lang="en-US" sz="1800" b="1" i="0" u="none" strike="noStrike" kern="0" cap="none" spc="0" normalizeH="0" dirty="0" smtClean="0">
                <a:ln>
                  <a:noFill/>
                </a:ln>
                <a:solidFill>
                  <a:schemeClr val="tx1"/>
                </a:solidFill>
                <a:effectLst/>
                <a:uLnTx/>
                <a:uFillTx/>
                <a:latin typeface="+mj-lt"/>
                <a:ea typeface="+mj-ea"/>
                <a:cs typeface="+mj-cs"/>
              </a:rPr>
              <a:t>.</a:t>
            </a:r>
          </a:p>
        </p:txBody>
      </p:sp>
      <p:sp>
        <p:nvSpPr>
          <p:cNvPr id="6" name="Textfeld 5"/>
          <p:cNvSpPr txBox="1"/>
          <p:nvPr/>
        </p:nvSpPr>
        <p:spPr>
          <a:xfrm>
            <a:off x="4581525" y="4166711"/>
            <a:ext cx="4391025" cy="1384995"/>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sng" strike="noStrike" kern="0" cap="none" spc="0" normalizeH="0" baseline="0" noProof="0" dirty="0" smtClean="0">
                <a:ln>
                  <a:noFill/>
                </a:ln>
                <a:solidFill>
                  <a:schemeClr val="tx1"/>
                </a:solidFill>
                <a:effectLst/>
                <a:uLnTx/>
                <a:uFillTx/>
                <a:latin typeface="+mj-lt"/>
                <a:ea typeface="+mj-ea"/>
                <a:cs typeface="+mj-cs"/>
              </a:rPr>
              <a:t>DSL conventions: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400" i="0" u="sng" strike="noStrike" kern="0" cap="none" spc="0" normalizeH="0" baseline="0" noProof="0" dirty="0" smtClean="0">
              <a:ln>
                <a:noFill/>
              </a:ln>
              <a:solidFill>
                <a:schemeClr val="tx1"/>
              </a:solidFill>
              <a:effectLst/>
              <a:uLnTx/>
              <a:uFillTx/>
              <a:latin typeface="+mj-lt"/>
              <a:ea typeface="+mj-ea"/>
              <a:cs typeface="+mj-cs"/>
            </a:endParaRPr>
          </a:p>
          <a:p>
            <a:pPr algn="l">
              <a:lnSpc>
                <a:spcPct val="100000"/>
              </a:lnSpc>
            </a:pPr>
            <a:r>
              <a:rPr kumimoji="0" lang="en-US" sz="1400" i="0" u="none" strike="noStrike" kern="0" cap="none" spc="0" normalizeH="0" baseline="0" noProof="0" dirty="0" smtClean="0">
                <a:ln>
                  <a:noFill/>
                </a:ln>
                <a:solidFill>
                  <a:schemeClr val="tx1"/>
                </a:solidFill>
                <a:effectLst/>
                <a:uLnTx/>
                <a:uFillTx/>
                <a:latin typeface="+mj-lt"/>
                <a:ea typeface="+mj-ea"/>
                <a:cs typeface="+mj-cs"/>
              </a:rPr>
              <a:t>„</a:t>
            </a:r>
            <a:r>
              <a:rPr kumimoji="0" lang="en-US" sz="1400" i="1" u="none" strike="noStrike" kern="0" cap="none" spc="0" normalizeH="0" baseline="0" noProof="0" dirty="0" smtClean="0">
                <a:ln>
                  <a:noFill/>
                </a:ln>
                <a:solidFill>
                  <a:schemeClr val="tx1"/>
                </a:solidFill>
                <a:effectLst/>
                <a:uLnTx/>
                <a:uFillTx/>
                <a:latin typeface="+mj-lt"/>
                <a:ea typeface="+mj-ea"/>
                <a:cs typeface="+mj-cs"/>
              </a:rPr>
              <a:t>states</a:t>
            </a:r>
            <a:r>
              <a:rPr kumimoji="0" lang="en-US" sz="1400" i="0" u="none" strike="noStrike" kern="0" cap="none" spc="0" normalizeH="0" baseline="0" noProof="0" dirty="0" smtClean="0">
                <a:ln>
                  <a:noFill/>
                </a:ln>
                <a:solidFill>
                  <a:schemeClr val="tx1"/>
                </a:solidFill>
                <a:effectLst/>
                <a:uLnTx/>
                <a:uFillTx/>
                <a:latin typeface="+mj-lt"/>
                <a:ea typeface="+mj-ea"/>
                <a:cs typeface="+mj-cs"/>
              </a:rPr>
              <a:t>“ 	 </a:t>
            </a:r>
            <a:r>
              <a:rPr kumimoji="0" lang="en-US" sz="1400" i="0" u="none" strike="noStrike" kern="0" cap="none" spc="0" normalizeH="0" noProof="0" dirty="0" smtClean="0">
                <a:ln>
                  <a:noFill/>
                </a:ln>
                <a:solidFill>
                  <a:schemeClr val="tx1"/>
                </a:solidFill>
                <a:effectLst/>
                <a:uLnTx/>
                <a:uFillTx/>
                <a:latin typeface="+mj-lt"/>
                <a:ea typeface="+mj-ea"/>
                <a:cs typeface="+mj-cs"/>
              </a:rPr>
              <a:t> </a:t>
            </a:r>
            <a:r>
              <a:rPr lang="en-US" sz="1400" kern="0" dirty="0" smtClean="0"/>
              <a:t>--</a:t>
            </a:r>
            <a:r>
              <a:rPr lang="en-US" sz="1400" i="1" kern="0" dirty="0" smtClean="0"/>
              <a:t> lowercase</a:t>
            </a:r>
            <a:r>
              <a:rPr kumimoji="0" lang="en-US" sz="1400" i="0" u="none" strike="noStrike" kern="0" cap="none" spc="0" normalizeH="0" baseline="0" noProof="0" dirty="0" smtClean="0">
                <a:ln>
                  <a:noFill/>
                </a:ln>
                <a:solidFill>
                  <a:schemeClr val="tx1"/>
                </a:solidFill>
                <a:effectLst/>
                <a:uLnTx/>
                <a:uFillTx/>
                <a:latin typeface="+mj-lt"/>
                <a:ea typeface="+mj-ea"/>
                <a:cs typeface="+mj-cs"/>
              </a:rPr>
              <a:t>:</a:t>
            </a:r>
            <a:r>
              <a:rPr kumimoji="0" lang="en-US" sz="1400" i="0" u="none" strike="noStrike" kern="0" cap="none" spc="0" normalizeH="0" baseline="0" noProof="0" dirty="0" smtClean="0">
                <a:ln>
                  <a:noFill/>
                </a:ln>
                <a:solidFill>
                  <a:schemeClr val="tx1"/>
                </a:solidFill>
                <a:effectLst/>
                <a:uLnTx/>
                <a:uFillTx/>
                <a:latin typeface="Courier New" pitchFamily="49" charset="0"/>
                <a:ea typeface="+mj-ea"/>
                <a:cs typeface="Courier New" pitchFamily="49" charset="0"/>
              </a:rPr>
              <a:t>{locked unlocked} </a:t>
            </a:r>
            <a:endParaRPr lang="en-US" sz="1400" i="1" kern="0" dirty="0" smtClean="0">
              <a:latin typeface="+mj-lt"/>
              <a:ea typeface="+mj-ea"/>
              <a:cs typeface="+mj-cs"/>
            </a:endParaRPr>
          </a:p>
          <a:p>
            <a:pPr algn="l">
              <a:lnSpc>
                <a:spcPct val="100000"/>
              </a:lnSpc>
            </a:pPr>
            <a:r>
              <a:rPr kumimoji="0" lang="en-US" sz="1400" i="0" u="none" strike="noStrike" kern="0" cap="none" spc="0" normalizeH="0" baseline="0" noProof="0" dirty="0" smtClean="0">
                <a:ln>
                  <a:noFill/>
                </a:ln>
                <a:solidFill>
                  <a:schemeClr val="tx1"/>
                </a:solidFill>
                <a:effectLst/>
                <a:uLnTx/>
                <a:uFillTx/>
                <a:latin typeface="+mj-lt"/>
                <a:ea typeface="+mj-ea"/>
                <a:cs typeface="+mj-cs"/>
              </a:rPr>
              <a:t>„</a:t>
            </a:r>
            <a:r>
              <a:rPr kumimoji="0" lang="en-US" sz="1400" i="1" u="none" strike="noStrike" kern="0" cap="none" spc="0" normalizeH="0" baseline="0" noProof="0" dirty="0" smtClean="0">
                <a:ln>
                  <a:noFill/>
                </a:ln>
                <a:solidFill>
                  <a:schemeClr val="tx1"/>
                </a:solidFill>
                <a:effectLst/>
                <a:uLnTx/>
                <a:uFillTx/>
                <a:latin typeface="+mj-lt"/>
                <a:ea typeface="+mj-ea"/>
                <a:cs typeface="+mj-cs"/>
              </a:rPr>
              <a:t>transitions</a:t>
            </a:r>
            <a:r>
              <a:rPr kumimoji="0" lang="en-US" sz="1400" i="0" u="none" strike="noStrike" kern="0" cap="none" spc="0" normalizeH="0" baseline="0" noProof="0" dirty="0" smtClean="0">
                <a:ln>
                  <a:noFill/>
                </a:ln>
                <a:solidFill>
                  <a:schemeClr val="tx1"/>
                </a:solidFill>
                <a:effectLst/>
                <a:uLnTx/>
                <a:uFillTx/>
                <a:latin typeface="+mj-lt"/>
                <a:ea typeface="+mj-ea"/>
                <a:cs typeface="+mj-cs"/>
              </a:rPr>
              <a:t>“   </a:t>
            </a:r>
            <a:r>
              <a:rPr lang="en-US" sz="1400" kern="0" dirty="0" smtClean="0"/>
              <a:t>--</a:t>
            </a:r>
            <a:r>
              <a:rPr lang="en-US" sz="1400" i="1" kern="0" dirty="0" smtClean="0"/>
              <a:t> underscore</a:t>
            </a:r>
            <a:r>
              <a:rPr kumimoji="0" lang="en-US" sz="1400" i="0" u="none" strike="noStrike" kern="0" cap="none" spc="0" normalizeH="0" baseline="0" noProof="0" dirty="0" smtClean="0">
                <a:ln>
                  <a:noFill/>
                </a:ln>
                <a:solidFill>
                  <a:schemeClr val="tx1"/>
                </a:solidFill>
                <a:effectLst/>
                <a:uLnTx/>
                <a:uFillTx/>
                <a:latin typeface="+mj-lt"/>
                <a:ea typeface="+mj-ea"/>
                <a:cs typeface="+mj-cs"/>
              </a:rPr>
              <a:t>:</a:t>
            </a:r>
            <a:r>
              <a:rPr kumimoji="0" lang="en-US" sz="1400" i="0" u="none" strike="noStrike" kern="0" cap="none" spc="0" normalizeH="0" baseline="0" noProof="0" dirty="0" smtClean="0">
                <a:ln>
                  <a:noFill/>
                </a:ln>
                <a:solidFill>
                  <a:schemeClr val="tx1"/>
                </a:solidFill>
                <a:effectLst/>
                <a:uLnTx/>
                <a:uFillTx/>
                <a:latin typeface="Courier New" pitchFamily="49" charset="0"/>
                <a:ea typeface="+mj-ea"/>
                <a:cs typeface="Courier New" pitchFamily="49" charset="0"/>
              </a:rPr>
              <a:t> ${from}_$to      </a:t>
            </a:r>
            <a:endParaRPr kumimoji="0" lang="en-US" sz="1400" i="1" u="none" strike="noStrike" kern="0" cap="none" spc="0" normalizeH="0" baseline="0" noProof="0" dirty="0" smtClean="0">
              <a:ln>
                <a:noFill/>
              </a:ln>
              <a:solidFill>
                <a:schemeClr val="tx1"/>
              </a:solidFill>
              <a:effectLst/>
              <a:uLnTx/>
              <a:uFillTx/>
              <a:latin typeface="+mj-lt"/>
              <a:ea typeface="+mj-ea"/>
              <a:cs typeface="+mj-cs"/>
            </a:endParaRPr>
          </a:p>
          <a:p>
            <a:pPr algn="l">
              <a:lnSpc>
                <a:spcPct val="100000"/>
              </a:lnSpc>
            </a:pPr>
            <a:r>
              <a:rPr lang="en-US" sz="1400" kern="0" dirty="0" smtClean="0">
                <a:latin typeface="+mj-lt"/>
                <a:ea typeface="+mj-ea"/>
                <a:cs typeface="+mj-cs"/>
              </a:rPr>
              <a:t>„input-</a:t>
            </a:r>
            <a:r>
              <a:rPr lang="en-US" sz="1400" i="1" kern="0" dirty="0" smtClean="0">
                <a:latin typeface="+mj-lt"/>
                <a:ea typeface="+mj-ea"/>
                <a:cs typeface="+mj-cs"/>
              </a:rPr>
              <a:t>events</a:t>
            </a:r>
            <a:r>
              <a:rPr lang="en-US" sz="1400" kern="0" dirty="0" smtClean="0">
                <a:latin typeface="+mj-lt"/>
                <a:ea typeface="+mj-ea"/>
                <a:cs typeface="+mj-cs"/>
              </a:rPr>
              <a:t>“ </a:t>
            </a:r>
            <a:r>
              <a:rPr lang="en-US" sz="1400" kern="0" dirty="0" smtClean="0"/>
              <a:t>-- “</a:t>
            </a:r>
            <a:r>
              <a:rPr lang="en-US" sz="1400" i="1" kern="0" dirty="0" err="1" smtClean="0"/>
              <a:t>x$uppercase</a:t>
            </a:r>
            <a:r>
              <a:rPr lang="en-US" sz="1400" kern="0" dirty="0" smtClean="0"/>
              <a:t>”</a:t>
            </a:r>
            <a:r>
              <a:rPr lang="en-US" sz="1400" kern="0" dirty="0" smtClean="0">
                <a:latin typeface="+mj-lt"/>
                <a:ea typeface="+mj-ea"/>
                <a:cs typeface="+mj-cs"/>
              </a:rPr>
              <a:t>:</a:t>
            </a:r>
            <a:r>
              <a:rPr lang="en-US" sz="1400" kern="0" dirty="0" smtClean="0">
                <a:latin typeface="Courier New" pitchFamily="49" charset="0"/>
                <a:ea typeface="+mj-ea"/>
                <a:cs typeface="Courier New" pitchFamily="49" charset="0"/>
              </a:rPr>
              <a:t> {</a:t>
            </a:r>
            <a:r>
              <a:rPr lang="en-US" sz="1400" kern="0" dirty="0" err="1" smtClean="0">
                <a:latin typeface="Courier New" pitchFamily="49" charset="0"/>
                <a:ea typeface="+mj-ea"/>
                <a:cs typeface="Courier New" pitchFamily="49" charset="0"/>
              </a:rPr>
              <a:t>xPush</a:t>
            </a:r>
            <a:r>
              <a:rPr lang="en-US" sz="1400" kern="0" dirty="0" smtClean="0">
                <a:latin typeface="Courier New" pitchFamily="49" charset="0"/>
                <a:ea typeface="+mj-ea"/>
                <a:cs typeface="Courier New" pitchFamily="49" charset="0"/>
              </a:rPr>
              <a:t> </a:t>
            </a:r>
            <a:r>
              <a:rPr lang="en-US" sz="1400" kern="0" dirty="0" err="1" smtClean="0">
                <a:latin typeface="Courier New" pitchFamily="49" charset="0"/>
                <a:ea typeface="+mj-ea"/>
                <a:cs typeface="Courier New" pitchFamily="49" charset="0"/>
              </a:rPr>
              <a:t>xCoin</a:t>
            </a:r>
            <a:r>
              <a:rPr lang="en-US" sz="1400" kern="0" dirty="0" smtClean="0">
                <a:latin typeface="Courier New" pitchFamily="49" charset="0"/>
                <a:ea typeface="+mj-ea"/>
                <a:cs typeface="Courier New" pitchFamily="49" charset="0"/>
              </a:rPr>
              <a:t>} </a:t>
            </a:r>
            <a:endParaRPr lang="en-US" sz="1400" kern="0" dirty="0" smtClean="0">
              <a:latin typeface="+mj-lt"/>
              <a:ea typeface="+mj-ea"/>
              <a:cs typeface="+mj-cs"/>
            </a:endParaRPr>
          </a:p>
          <a:p>
            <a:pPr algn="l">
              <a:lnSpc>
                <a:spcPct val="100000"/>
              </a:lnSpc>
            </a:pPr>
            <a:r>
              <a:rPr lang="en-US" sz="1400" kern="0" dirty="0" smtClean="0"/>
              <a:t>„output-</a:t>
            </a:r>
            <a:r>
              <a:rPr lang="en-US" sz="1400" i="1" kern="0" dirty="0" smtClean="0"/>
              <a:t>events</a:t>
            </a:r>
            <a:r>
              <a:rPr lang="en-US" sz="1400" kern="0" dirty="0" smtClean="0"/>
              <a:t>“ -- “</a:t>
            </a:r>
            <a:r>
              <a:rPr lang="en-US" sz="1400" i="1" kern="0" dirty="0" err="1" smtClean="0"/>
              <a:t>y$uppercase</a:t>
            </a:r>
            <a:r>
              <a:rPr lang="en-US" sz="1400" kern="0" dirty="0" smtClean="0"/>
              <a:t>”:</a:t>
            </a:r>
            <a:r>
              <a:rPr lang="en-US" sz="1400" kern="0" dirty="0" smtClean="0">
                <a:latin typeface="Courier New" pitchFamily="49" charset="0"/>
                <a:cs typeface="Courier New" pitchFamily="49" charset="0"/>
              </a:rPr>
              <a:t> {</a:t>
            </a:r>
            <a:r>
              <a:rPr lang="en-US" sz="1400" kern="0" dirty="0" err="1" smtClean="0">
                <a:latin typeface="Courier New" pitchFamily="49" charset="0"/>
                <a:cs typeface="Courier New" pitchFamily="49" charset="0"/>
              </a:rPr>
              <a:t>yUnlocked</a:t>
            </a:r>
            <a:r>
              <a:rPr lang="en-US" sz="1400" kern="0" dirty="0" smtClean="0">
                <a:latin typeface="Courier New" pitchFamily="49" charset="0"/>
                <a:cs typeface="Courier New" pitchFamily="49" charset="0"/>
              </a:rPr>
              <a:t>}  </a:t>
            </a:r>
            <a:endParaRPr lang="en-US" sz="1400" kern="0" dirty="0" smtClean="0"/>
          </a:p>
        </p:txBody>
      </p:sp>
      <p:sp>
        <p:nvSpPr>
          <p:cNvPr id="7" name="Textfeld 6"/>
          <p:cNvSpPr txBox="1"/>
          <p:nvPr/>
        </p:nvSpPr>
        <p:spPr>
          <a:xfrm>
            <a:off x="542925" y="4041881"/>
            <a:ext cx="3914775" cy="181588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FSM</a:t>
            </a:r>
            <a:r>
              <a:rPr kumimoji="0" lang="en-US" sz="1400"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 class </a:t>
            </a:r>
            <a:r>
              <a:rPr kumimoji="0" lang="en-US" sz="1400" b="1"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Turnstile</a:t>
            </a:r>
            <a:r>
              <a:rPr kumimoji="0" lang="en-US" sz="1400"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1400" kern="0" dirty="0" smtClean="0">
                <a:latin typeface="Courier New" pitchFamily="49" charset="0"/>
                <a:ea typeface="+mj-ea"/>
                <a:cs typeface="Courier New" pitchFamily="49" charset="0"/>
              </a:rPr>
              <a:t>    In:     </a:t>
            </a:r>
            <a:r>
              <a:rPr lang="en-US" sz="1400" kern="0" dirty="0" err="1" smtClean="0">
                <a:latin typeface="Courier New" pitchFamily="49" charset="0"/>
                <a:ea typeface="+mj-ea"/>
                <a:cs typeface="Courier New" pitchFamily="49" charset="0"/>
              </a:rPr>
              <a:t>xPush</a:t>
            </a:r>
            <a:r>
              <a:rPr lang="en-US" sz="1400" kern="0" dirty="0" smtClean="0">
                <a:latin typeface="Courier New" pitchFamily="49" charset="0"/>
                <a:ea typeface="+mj-ea"/>
                <a:cs typeface="Courier New" pitchFamily="49" charset="0"/>
              </a:rPr>
              <a:t> </a:t>
            </a:r>
            <a:r>
              <a:rPr lang="en-US" sz="1400" kern="0" dirty="0" err="1" smtClean="0">
                <a:latin typeface="Courier New" pitchFamily="49" charset="0"/>
                <a:ea typeface="+mj-ea"/>
                <a:cs typeface="Courier New" pitchFamily="49" charset="0"/>
              </a:rPr>
              <a:t>xCoin</a:t>
            </a:r>
            <a:endParaRPr lang="en-US" sz="1400" kern="0" dirty="0" smtClean="0">
              <a:latin typeface="Courier New" pitchFamily="49" charset="0"/>
              <a:ea typeface="+mj-ea"/>
              <a:cs typeface="Courier New" pitchFamily="49"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rPr>
              <a:t>    States: locked unlocked</a:t>
            </a:r>
          </a:p>
          <a:p>
            <a:pPr marL="0" marR="0" indent="0" algn="l" defTabSz="914400" rtl="0" eaLnBrk="1" fontAlgn="base" latinLnBrk="0" hangingPunct="1">
              <a:lnSpc>
                <a:spcPct val="100000"/>
              </a:lnSpc>
              <a:spcBef>
                <a:spcPct val="0"/>
              </a:spcBef>
              <a:spcAft>
                <a:spcPct val="0"/>
              </a:spcAft>
              <a:buClrTx/>
              <a:buSzTx/>
              <a:buFontTx/>
              <a:buNone/>
              <a:tabLst/>
            </a:pPr>
            <a:r>
              <a:rPr lang="en-US" sz="1400" kern="0" baseline="0" dirty="0" smtClean="0">
                <a:latin typeface="Courier New" pitchFamily="49" charset="0"/>
                <a:ea typeface="+mj-ea"/>
                <a:cs typeface="Courier New" pitchFamily="49" charset="0"/>
              </a:rPr>
              <a:t>    hop </a:t>
            </a:r>
            <a:r>
              <a:rPr lang="en-US" sz="1400" kern="0" baseline="0" dirty="0" err="1" smtClean="0">
                <a:latin typeface="Courier New" pitchFamily="49" charset="0"/>
                <a:ea typeface="+mj-ea"/>
                <a:cs typeface="Courier New" pitchFamily="49" charset="0"/>
              </a:rPr>
              <a:t>locked_locked</a:t>
            </a:r>
            <a:r>
              <a:rPr lang="en-US" sz="1400" kern="0" baseline="0" dirty="0" smtClean="0">
                <a:latin typeface="Courier New" pitchFamily="49" charset="0"/>
                <a:ea typeface="+mj-ea"/>
                <a:cs typeface="Courier New" pitchFamily="49" charset="0"/>
              </a:rPr>
              <a:t>     += </a:t>
            </a:r>
            <a:r>
              <a:rPr lang="en-US" sz="1400" kern="0" baseline="0" dirty="0" err="1" smtClean="0">
                <a:latin typeface="Courier New" pitchFamily="49" charset="0"/>
                <a:ea typeface="+mj-ea"/>
                <a:cs typeface="Courier New" pitchFamily="49" charset="0"/>
              </a:rPr>
              <a:t>xPush</a:t>
            </a:r>
            <a:endParaRPr lang="en-US" sz="1400" kern="0" baseline="0" dirty="0" smtClean="0">
              <a:latin typeface="Courier New" pitchFamily="49" charset="0"/>
              <a:ea typeface="+mj-ea"/>
              <a:cs typeface="Courier New" pitchFamily="49"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rPr>
              <a:t>    hop </a:t>
            </a:r>
            <a:r>
              <a:rPr kumimoji="0" lang="en-US" sz="1400" i="0" u="none" strike="noStrike" kern="0" cap="none" spc="0" normalizeH="0" dirty="0" err="1" smtClean="0">
                <a:ln>
                  <a:noFill/>
                </a:ln>
                <a:solidFill>
                  <a:schemeClr val="tx1"/>
                </a:solidFill>
                <a:effectLst/>
                <a:uLnTx/>
                <a:uFillTx/>
                <a:latin typeface="Courier New" pitchFamily="49" charset="0"/>
                <a:ea typeface="+mj-ea"/>
                <a:cs typeface="Courier New" pitchFamily="49" charset="0"/>
              </a:rPr>
              <a:t>locked_unlocked</a:t>
            </a:r>
            <a:r>
              <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rPr>
              <a:t>   += </a:t>
            </a:r>
            <a:r>
              <a:rPr kumimoji="0" lang="en-US" sz="1400" i="0" u="none" strike="noStrike" kern="0" cap="none" spc="0" normalizeH="0" dirty="0" err="1" smtClean="0">
                <a:ln>
                  <a:noFill/>
                </a:ln>
                <a:solidFill>
                  <a:schemeClr val="tx1"/>
                </a:solidFill>
                <a:effectLst/>
                <a:uLnTx/>
                <a:uFillTx/>
                <a:latin typeface="Courier New" pitchFamily="49" charset="0"/>
                <a:ea typeface="+mj-ea"/>
                <a:cs typeface="Courier New" pitchFamily="49" charset="0"/>
              </a:rPr>
              <a:t>xCoin</a:t>
            </a:r>
            <a:endPar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400" kern="0" baseline="0" dirty="0" smtClean="0">
                <a:latin typeface="Courier New" pitchFamily="49" charset="0"/>
                <a:ea typeface="+mj-ea"/>
                <a:cs typeface="Courier New" pitchFamily="49" charset="0"/>
              </a:rPr>
              <a:t>    hop </a:t>
            </a:r>
            <a:r>
              <a:rPr lang="en-US" sz="1400" kern="0" baseline="0" dirty="0" err="1" smtClean="0">
                <a:latin typeface="Courier New" pitchFamily="49" charset="0"/>
                <a:ea typeface="+mj-ea"/>
                <a:cs typeface="Courier New" pitchFamily="49" charset="0"/>
              </a:rPr>
              <a:t>unlocked_locked</a:t>
            </a:r>
            <a:r>
              <a:rPr lang="en-US" sz="1400" kern="0" dirty="0" smtClean="0">
                <a:latin typeface="Courier New" pitchFamily="49" charset="0"/>
                <a:ea typeface="+mj-ea"/>
                <a:cs typeface="Courier New" pitchFamily="49" charset="0"/>
              </a:rPr>
              <a:t>   += </a:t>
            </a:r>
            <a:r>
              <a:rPr lang="en-US" sz="1400" kern="0" dirty="0" err="1" smtClean="0">
                <a:latin typeface="Courier New" pitchFamily="49" charset="0"/>
                <a:ea typeface="+mj-ea"/>
                <a:cs typeface="Courier New" pitchFamily="49" charset="0"/>
              </a:rPr>
              <a:t>xPush</a:t>
            </a:r>
            <a:endParaRPr lang="en-US" sz="1400" kern="0" dirty="0" smtClean="0">
              <a:latin typeface="Courier New" pitchFamily="49" charset="0"/>
              <a:ea typeface="+mj-ea"/>
              <a:cs typeface="Courier New" pitchFamily="49"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rPr>
              <a:t>    hop </a:t>
            </a:r>
            <a:r>
              <a:rPr kumimoji="0" lang="en-US" sz="1400" i="0" u="none" strike="noStrike" kern="0" cap="none" spc="0" normalizeH="0" dirty="0" err="1" smtClean="0">
                <a:ln>
                  <a:noFill/>
                </a:ln>
                <a:solidFill>
                  <a:schemeClr val="tx1"/>
                </a:solidFill>
                <a:effectLst/>
                <a:uLnTx/>
                <a:uFillTx/>
                <a:latin typeface="Courier New" pitchFamily="49" charset="0"/>
                <a:ea typeface="+mj-ea"/>
                <a:cs typeface="Courier New" pitchFamily="49" charset="0"/>
              </a:rPr>
              <a:t>unlocked_unlocked</a:t>
            </a:r>
            <a:r>
              <a:rPr kumimoji="0" lang="en-US" sz="1400" i="0" u="none" strike="noStrike" kern="0" cap="none" spc="0" normalizeH="0" dirty="0" smtClean="0">
                <a:ln>
                  <a:noFill/>
                </a:ln>
                <a:solidFill>
                  <a:schemeClr val="tx1"/>
                </a:solidFill>
                <a:effectLst/>
                <a:uLnTx/>
                <a:uFillTx/>
                <a:latin typeface="Courier New" pitchFamily="49" charset="0"/>
                <a:ea typeface="+mj-ea"/>
                <a:cs typeface="Courier New" pitchFamily="49" charset="0"/>
              </a:rPr>
              <a:t> += </a:t>
            </a:r>
            <a:r>
              <a:rPr kumimoji="0" lang="en-US" sz="1400" i="0" u="none" strike="noStrike" kern="0" cap="none" spc="0" normalizeH="0" dirty="0" err="1" smtClean="0">
                <a:ln>
                  <a:noFill/>
                </a:ln>
                <a:solidFill>
                  <a:schemeClr val="tx1"/>
                </a:solidFill>
                <a:effectLst/>
                <a:uLnTx/>
                <a:uFillTx/>
                <a:latin typeface="Courier New" pitchFamily="49" charset="0"/>
                <a:ea typeface="+mj-ea"/>
                <a:cs typeface="Courier New" pitchFamily="49" charset="0"/>
              </a:rPr>
              <a:t>xCoin</a:t>
            </a:r>
            <a:endParaRPr kumimoji="0" lang="en-US" sz="1400"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a:t>
            </a:r>
            <a:r>
              <a:rPr kumimoji="0" lang="en-US" i="0" u="none" strike="noStrike" kern="0" cap="none" spc="0" normalizeH="0" baseline="0" dirty="0" smtClean="0">
                <a:ln>
                  <a:noFill/>
                </a:ln>
                <a:solidFill>
                  <a:schemeClr val="tx1"/>
                </a:solidFill>
                <a:effectLst/>
                <a:uLnTx/>
                <a:uFillTx/>
                <a:latin typeface="Courier New" pitchFamily="49" charset="0"/>
                <a:ea typeface="+mj-ea"/>
                <a:cs typeface="Courier New" pitchFamily="49" charset="0"/>
              </a:rPr>
              <a:t> </a:t>
            </a:r>
          </a:p>
        </p:txBody>
      </p:sp>
      <p:sp>
        <p:nvSpPr>
          <p:cNvPr id="8" name="Textfeld 7"/>
          <p:cNvSpPr txBox="1"/>
          <p:nvPr/>
        </p:nvSpPr>
        <p:spPr>
          <a:xfrm>
            <a:off x="541338" y="5876925"/>
            <a:ext cx="8431212" cy="369332"/>
          </a:xfrm>
          <a:prstGeom prst="rect">
            <a:avLst/>
          </a:prstGeom>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kern="0" cap="none" spc="0" normalizeH="0" baseline="0" dirty="0" smtClean="0">
                <a:ln>
                  <a:noFill/>
                </a:ln>
                <a:solidFill>
                  <a:schemeClr val="tx1"/>
                </a:solidFill>
                <a:effectLst/>
                <a:uLnTx/>
                <a:uFillTx/>
                <a:latin typeface="+mj-lt"/>
                <a:ea typeface="+mj-ea"/>
                <a:cs typeface="+mj-cs"/>
              </a:rPr>
              <a:t>Bear in mind: FSMs are a “theoretical construct” =&gt; </a:t>
            </a:r>
            <a:r>
              <a:rPr kumimoji="0" lang="en-US" sz="1800" b="1" i="0" u="none" strike="noStrike" kern="0" cap="none" spc="0" normalizeH="0" baseline="0" dirty="0" smtClean="0">
                <a:ln>
                  <a:noFill/>
                </a:ln>
                <a:solidFill>
                  <a:schemeClr val="tx1"/>
                </a:solidFill>
                <a:effectLst/>
                <a:uLnTx/>
                <a:uFillTx/>
                <a:latin typeface="+mj-lt"/>
                <a:ea typeface="+mj-ea"/>
                <a:cs typeface="+mj-cs"/>
              </a:rPr>
              <a:t>they</a:t>
            </a:r>
            <a:r>
              <a:rPr kumimoji="0" lang="en-US" sz="1800" b="1" i="0" u="none" strike="noStrike" kern="0" cap="none" spc="0" normalizeH="0" dirty="0" smtClean="0">
                <a:ln>
                  <a:noFill/>
                </a:ln>
                <a:solidFill>
                  <a:schemeClr val="tx1"/>
                </a:solidFill>
                <a:effectLst/>
                <a:uLnTx/>
                <a:uFillTx/>
                <a:latin typeface="+mj-lt"/>
                <a:ea typeface="+mj-ea"/>
                <a:cs typeface="+mj-cs"/>
              </a:rPr>
              <a:t> may be huge!</a:t>
            </a:r>
            <a:r>
              <a:rPr kumimoji="0" lang="en-US" sz="1800" i="0" u="none" strike="noStrike" kern="0" cap="none" spc="0" normalizeH="0" baseline="0" dirty="0" smtClean="0">
                <a:ln>
                  <a:noFill/>
                </a:ln>
                <a:solidFill>
                  <a:schemeClr val="tx1"/>
                </a:solidFill>
                <a:effectLst/>
                <a:uLnTx/>
                <a:uFillTx/>
                <a:latin typeface="+mj-lt"/>
                <a:ea typeface="+mj-ea"/>
                <a:cs typeface="+mj-cs"/>
              </a:rPr>
              <a:t> </a:t>
            </a:r>
            <a:r>
              <a:rPr kumimoji="0" lang="en-US" sz="1800" i="0" u="none" strike="noStrike" kern="0" cap="none" spc="0" normalizeH="0" dirty="0" smtClean="0">
                <a:ln>
                  <a:noFill/>
                </a:ln>
                <a:solidFill>
                  <a:schemeClr val="tx1"/>
                </a:solidFill>
                <a:effectLst/>
                <a:uLnTx/>
                <a:uFillTx/>
                <a:latin typeface="+mj-lt"/>
                <a:ea typeface="+mj-ea"/>
                <a:cs typeface="+mj-cs"/>
              </a:rPr>
              <a:t> </a:t>
            </a:r>
            <a:r>
              <a:rPr kumimoji="0" lang="en-US" sz="1800" b="1" i="0" u="none" strike="noStrike" kern="0" cap="none" spc="0" normalizeH="0" baseline="0" dirty="0" smtClean="0">
                <a:ln>
                  <a:noFill/>
                </a:ln>
                <a:solidFill>
                  <a:schemeClr val="tx1"/>
                </a:solidFill>
                <a:effectLst/>
                <a:uLnTx/>
                <a:uFillTx/>
                <a:latin typeface="+mj-lt"/>
                <a:ea typeface="+mj-ea"/>
                <a:cs typeface="+mj-cs"/>
              </a:rPr>
              <a:t> </a:t>
            </a:r>
          </a:p>
        </p:txBody>
      </p:sp>
      <p:pic>
        <p:nvPicPr>
          <p:cNvPr id="11" name="Picture 2" descr="D:\Begriffe\Projekte\Vortrag\McDFA\Torniqueterevolution.jpg"/>
          <p:cNvPicPr>
            <a:picLocks noChangeAspect="1" noChangeArrowheads="1"/>
          </p:cNvPicPr>
          <p:nvPr/>
        </p:nvPicPr>
        <p:blipFill>
          <a:blip r:embed="rId4" cstate="print"/>
          <a:srcRect/>
          <a:stretch>
            <a:fillRect/>
          </a:stretch>
        </p:blipFill>
        <p:spPr bwMode="auto">
          <a:xfrm>
            <a:off x="750888" y="2270125"/>
            <a:ext cx="1154112" cy="1754517"/>
          </a:xfrm>
          <a:prstGeom prst="rect">
            <a:avLst/>
          </a:prstGeom>
          <a:noFill/>
        </p:spPr>
      </p:pic>
      <p:cxnSp>
        <p:nvCxnSpPr>
          <p:cNvPr id="14" name="Gerade Verbindung 13"/>
          <p:cNvCxnSpPr/>
          <p:nvPr/>
        </p:nvCxnSpPr>
        <p:spPr bwMode="auto">
          <a:xfrm flipV="1">
            <a:off x="4581525" y="4166711"/>
            <a:ext cx="0" cy="1548289"/>
          </a:xfrm>
          <a:prstGeom prst="line">
            <a:avLst/>
          </a:prstGeom>
          <a:solidFill>
            <a:schemeClr val="accent2"/>
          </a:solidFill>
          <a:ln w="9525" cap="flat" cmpd="sng" algn="ctr">
            <a:solidFill>
              <a:schemeClr val="tx1"/>
            </a:solidFill>
            <a:prstDash val="solid"/>
            <a:round/>
            <a:headEnd type="none" w="med" len="med"/>
            <a:tailEnd type="non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McFSM’s</a:t>
            </a:r>
            <a:r>
              <a:rPr lang="en-US" dirty="0" smtClean="0"/>
              <a:t> graphical notation for FSMs</a:t>
            </a:r>
            <a:endParaRPr lang="en-US" dirty="0"/>
          </a:p>
        </p:txBody>
      </p:sp>
      <p:sp>
        <p:nvSpPr>
          <p:cNvPr id="3" name="Textplatzhalter 2"/>
          <p:cNvSpPr>
            <a:spLocks noGrp="1"/>
          </p:cNvSpPr>
          <p:nvPr>
            <p:ph type="body" sz="quarter" idx="11"/>
          </p:nvPr>
        </p:nvSpPr>
        <p:spPr/>
        <p:txBody>
          <a:bodyPr/>
          <a:lstStyle/>
          <a:p>
            <a:endParaRPr lang="en-US" dirty="0"/>
          </a:p>
        </p:txBody>
      </p:sp>
      <p:pic>
        <p:nvPicPr>
          <p:cNvPr id="216066" name="Picture 2" descr="C:\Users\mchn0080\Desktop\Greenshots\Switch.png"/>
          <p:cNvPicPr>
            <a:picLocks noChangeAspect="1" noChangeArrowheads="1"/>
          </p:cNvPicPr>
          <p:nvPr/>
        </p:nvPicPr>
        <p:blipFill>
          <a:blip r:embed="rId3" cstate="print"/>
          <a:srcRect/>
          <a:stretch>
            <a:fillRect/>
          </a:stretch>
        </p:blipFill>
        <p:spPr bwMode="auto">
          <a:xfrm>
            <a:off x="1110014" y="2056466"/>
            <a:ext cx="3519503" cy="1178571"/>
          </a:xfrm>
          <a:prstGeom prst="rect">
            <a:avLst/>
          </a:prstGeom>
          <a:noFill/>
        </p:spPr>
      </p:pic>
      <p:grpSp>
        <p:nvGrpSpPr>
          <p:cNvPr id="4" name="Gruppieren 27"/>
          <p:cNvGrpSpPr/>
          <p:nvPr/>
        </p:nvGrpSpPr>
        <p:grpSpPr>
          <a:xfrm>
            <a:off x="1040744" y="2819410"/>
            <a:ext cx="649513" cy="736213"/>
            <a:chOff x="1040744" y="2819410"/>
            <a:chExt cx="649513" cy="736213"/>
          </a:xfrm>
        </p:grpSpPr>
        <p:sp>
          <p:nvSpPr>
            <p:cNvPr id="7" name="Textfeld 6"/>
            <p:cNvSpPr txBox="1"/>
            <p:nvPr/>
          </p:nvSpPr>
          <p:spPr>
            <a:xfrm>
              <a:off x="1040744" y="3278624"/>
              <a:ext cx="649513" cy="276999"/>
            </a:xfrm>
            <a:prstGeom prst="rect">
              <a:avLst/>
            </a:prstGeom>
          </p:spPr>
          <p:txBody>
            <a:bodyPr wrap="square" rtlCol="0">
              <a:spAutoFit/>
            </a:bodyPr>
            <a:lstStyle/>
            <a:p>
              <a:pPr marL="342900" indent="-342900">
                <a:lnSpc>
                  <a:spcPct val="100000"/>
                </a:lnSpc>
                <a:spcAft>
                  <a:spcPts val="600"/>
                </a:spcAft>
              </a:pPr>
              <a:r>
                <a:rPr lang="en-US" i="1" kern="0" noProof="0" dirty="0" smtClean="0"/>
                <a:t>name</a:t>
              </a:r>
              <a:endParaRPr kumimoji="0" lang="en-US" i="1" strike="noStrike" kern="0" cap="none" spc="0" normalizeH="0" baseline="0" noProof="0" dirty="0" smtClean="0">
                <a:ln>
                  <a:noFill/>
                </a:ln>
                <a:solidFill>
                  <a:schemeClr val="tx1"/>
                </a:solidFill>
                <a:effectLst/>
                <a:uLnTx/>
                <a:uFillTx/>
                <a:latin typeface="+mn-lt"/>
                <a:ea typeface="+mj-ea"/>
                <a:cs typeface="+mj-cs"/>
              </a:endParaRPr>
            </a:p>
          </p:txBody>
        </p:sp>
        <p:cxnSp>
          <p:nvCxnSpPr>
            <p:cNvPr id="10" name="Gerade Verbindung mit Pfeil 9"/>
            <p:cNvCxnSpPr/>
            <p:nvPr/>
          </p:nvCxnSpPr>
          <p:spPr bwMode="auto">
            <a:xfrm flipV="1">
              <a:off x="1330866" y="2819410"/>
              <a:ext cx="6102" cy="459214"/>
            </a:xfrm>
            <a:prstGeom prst="straightConnector1">
              <a:avLst/>
            </a:prstGeom>
            <a:solidFill>
              <a:schemeClr val="accent2"/>
            </a:solidFill>
            <a:ln w="9525" cap="flat" cmpd="sng" algn="ctr">
              <a:solidFill>
                <a:schemeClr val="tx1"/>
              </a:solidFill>
              <a:prstDash val="solid"/>
              <a:round/>
              <a:headEnd type="none" w="med" len="med"/>
              <a:tailEnd type="arrow"/>
            </a:ln>
            <a:effectLst/>
          </p:spPr>
        </p:cxnSp>
      </p:grpSp>
      <p:grpSp>
        <p:nvGrpSpPr>
          <p:cNvPr id="5" name="Gruppieren 28"/>
          <p:cNvGrpSpPr/>
          <p:nvPr/>
        </p:nvGrpSpPr>
        <p:grpSpPr>
          <a:xfrm>
            <a:off x="1489374" y="2819405"/>
            <a:ext cx="1032164" cy="1611500"/>
            <a:chOff x="1489374" y="2819405"/>
            <a:chExt cx="1032164" cy="1611500"/>
          </a:xfrm>
        </p:grpSpPr>
        <p:sp>
          <p:nvSpPr>
            <p:cNvPr id="15" name="Textfeld 14"/>
            <p:cNvSpPr txBox="1"/>
            <p:nvPr/>
          </p:nvSpPr>
          <p:spPr>
            <a:xfrm>
              <a:off x="1489374" y="3969240"/>
              <a:ext cx="1032164" cy="461665"/>
            </a:xfrm>
            <a:prstGeom prst="rect">
              <a:avLst/>
            </a:prstGeom>
          </p:spPr>
          <p:txBody>
            <a:bodyPr wrap="square" rtlCol="0">
              <a:spAutoFit/>
            </a:bodyPr>
            <a:lstStyle/>
            <a:p>
              <a:pPr marL="342900" indent="-342900">
                <a:lnSpc>
                  <a:spcPct val="100000"/>
                </a:lnSpc>
                <a:spcAft>
                  <a:spcPts val="0"/>
                </a:spcAft>
              </a:pPr>
              <a:r>
                <a:rPr lang="en-US" kern="0" noProof="0" dirty="0" smtClean="0"/>
                <a:t>indicate </a:t>
              </a:r>
            </a:p>
            <a:p>
              <a:pPr marL="342900" indent="-342900">
                <a:lnSpc>
                  <a:spcPct val="100000"/>
                </a:lnSpc>
                <a:spcAft>
                  <a:spcPts val="0"/>
                </a:spcAft>
              </a:pPr>
              <a:r>
                <a:rPr lang="en-US" i="1" kern="0" noProof="0" dirty="0" smtClean="0"/>
                <a:t>start</a:t>
              </a:r>
              <a:r>
                <a:rPr lang="en-US" kern="0" noProof="0" dirty="0" smtClean="0"/>
                <a:t>-node</a:t>
              </a:r>
              <a:endParaRPr kumimoji="0" lang="en-US" strike="noStrike" kern="0" cap="none" spc="0" normalizeH="0" baseline="0" noProof="0" dirty="0" smtClean="0">
                <a:ln>
                  <a:noFill/>
                </a:ln>
                <a:solidFill>
                  <a:schemeClr val="tx1"/>
                </a:solidFill>
                <a:effectLst/>
                <a:uLnTx/>
                <a:uFillTx/>
                <a:latin typeface="+mn-lt"/>
                <a:ea typeface="+mj-ea"/>
                <a:cs typeface="+mj-cs"/>
              </a:endParaRPr>
            </a:p>
          </p:txBody>
        </p:sp>
        <p:cxnSp>
          <p:nvCxnSpPr>
            <p:cNvPr id="18" name="Gerade Verbindung mit Pfeil 17"/>
            <p:cNvCxnSpPr>
              <a:stCxn id="15" idx="0"/>
            </p:cNvCxnSpPr>
            <p:nvPr/>
          </p:nvCxnSpPr>
          <p:spPr bwMode="auto">
            <a:xfrm flipH="1" flipV="1">
              <a:off x="1995065" y="2819405"/>
              <a:ext cx="10391" cy="1149835"/>
            </a:xfrm>
            <a:prstGeom prst="straightConnector1">
              <a:avLst/>
            </a:prstGeom>
            <a:solidFill>
              <a:schemeClr val="accent2"/>
            </a:solidFill>
            <a:ln w="9525" cap="flat" cmpd="sng" algn="ctr">
              <a:solidFill>
                <a:schemeClr val="tx1"/>
              </a:solidFill>
              <a:prstDash val="solid"/>
              <a:round/>
              <a:headEnd type="none" w="med" len="med"/>
              <a:tailEnd type="arrow"/>
            </a:ln>
            <a:effectLst/>
          </p:spPr>
        </p:cxnSp>
      </p:grpSp>
      <p:grpSp>
        <p:nvGrpSpPr>
          <p:cNvPr id="6" name="Gruppieren 20"/>
          <p:cNvGrpSpPr/>
          <p:nvPr/>
        </p:nvGrpSpPr>
        <p:grpSpPr>
          <a:xfrm>
            <a:off x="3553691" y="2014904"/>
            <a:ext cx="5590309" cy="804507"/>
            <a:chOff x="3553691" y="2014904"/>
            <a:chExt cx="5590309" cy="804507"/>
          </a:xfrm>
        </p:grpSpPr>
        <p:grpSp>
          <p:nvGrpSpPr>
            <p:cNvPr id="9" name="Gruppieren 13"/>
            <p:cNvGrpSpPr/>
            <p:nvPr/>
          </p:nvGrpSpPr>
          <p:grpSpPr>
            <a:xfrm>
              <a:off x="3553691" y="2014904"/>
              <a:ext cx="5590309" cy="276999"/>
              <a:chOff x="3553691" y="2056466"/>
              <a:chExt cx="5590309" cy="276999"/>
            </a:xfrm>
          </p:grpSpPr>
          <p:sp>
            <p:nvSpPr>
              <p:cNvPr id="8" name="Textfeld 7"/>
              <p:cNvSpPr txBox="1"/>
              <p:nvPr/>
            </p:nvSpPr>
            <p:spPr>
              <a:xfrm>
                <a:off x="5688942" y="2056466"/>
                <a:ext cx="3455058" cy="276999"/>
              </a:xfrm>
              <a:prstGeom prst="rect">
                <a:avLst/>
              </a:prstGeom>
            </p:spPr>
            <p:txBody>
              <a:bodyPr wrap="square" rtlCol="0">
                <a:spAutoFit/>
              </a:bodyPr>
              <a:lstStyle/>
              <a:p>
                <a:pPr marL="342900" indent="-342900" algn="l">
                  <a:lnSpc>
                    <a:spcPct val="100000"/>
                  </a:lnSpc>
                  <a:spcAft>
                    <a:spcPts val="600"/>
                  </a:spcAft>
                </a:pPr>
                <a:r>
                  <a:rPr lang="en-US" b="1" i="1" kern="0" noProof="0" dirty="0" smtClean="0"/>
                  <a:t>input</a:t>
                </a:r>
                <a:r>
                  <a:rPr lang="en-US" kern="0" noProof="0" dirty="0" smtClean="0"/>
                  <a:t>-events </a:t>
                </a:r>
                <a:r>
                  <a:rPr lang="en-US" i="1" kern="0" dirty="0" smtClean="0"/>
                  <a:t>above</a:t>
                </a:r>
                <a:r>
                  <a:rPr lang="en-US" kern="0" dirty="0" smtClean="0"/>
                  <a:t> edge (</a:t>
                </a:r>
                <a:r>
                  <a:rPr lang="en-US" kern="0" dirty="0" smtClean="0">
                    <a:solidFill>
                      <a:srgbClr val="0000FF"/>
                    </a:solidFill>
                  </a:rPr>
                  <a:t>external </a:t>
                </a:r>
                <a:r>
                  <a:rPr lang="en-US" kern="0" dirty="0" smtClean="0"/>
                  <a:t>or </a:t>
                </a:r>
                <a:r>
                  <a:rPr lang="en-US" kern="0" dirty="0" smtClean="0">
                    <a:solidFill>
                      <a:srgbClr val="FF00FF"/>
                    </a:solidFill>
                  </a:rPr>
                  <a:t>internal</a:t>
                </a:r>
                <a:r>
                  <a:rPr lang="en-US" kern="0" dirty="0" smtClean="0"/>
                  <a:t>)</a:t>
                </a:r>
                <a:endParaRPr kumimoji="0" lang="en-US" strike="noStrike" kern="0" cap="none" spc="0" normalizeH="0" baseline="0" noProof="0" dirty="0" smtClean="0">
                  <a:ln>
                    <a:noFill/>
                  </a:ln>
                  <a:solidFill>
                    <a:schemeClr val="tx1"/>
                  </a:solidFill>
                  <a:effectLst/>
                  <a:uLnTx/>
                  <a:uFillTx/>
                  <a:latin typeface="+mn-lt"/>
                  <a:ea typeface="+mj-ea"/>
                  <a:cs typeface="+mj-cs"/>
                </a:endParaRPr>
              </a:p>
            </p:txBody>
          </p:sp>
          <p:cxnSp>
            <p:nvCxnSpPr>
              <p:cNvPr id="13" name="Gerade Verbindung mit Pfeil 12"/>
              <p:cNvCxnSpPr>
                <a:stCxn id="8" idx="1"/>
              </p:cNvCxnSpPr>
              <p:nvPr/>
            </p:nvCxnSpPr>
            <p:spPr bwMode="auto">
              <a:xfrm flipH="1">
                <a:off x="3553691" y="2194966"/>
                <a:ext cx="2135251" cy="979"/>
              </a:xfrm>
              <a:prstGeom prst="straightConnector1">
                <a:avLst/>
              </a:prstGeom>
              <a:solidFill>
                <a:schemeClr val="accent2"/>
              </a:solidFill>
              <a:ln w="9525" cap="flat" cmpd="sng" algn="ctr">
                <a:solidFill>
                  <a:srgbClr val="0000FF"/>
                </a:solidFill>
                <a:prstDash val="solid"/>
                <a:round/>
                <a:headEnd type="none" w="med" len="med"/>
                <a:tailEnd type="arrow"/>
              </a:ln>
              <a:effectLst/>
            </p:spPr>
          </p:cxnSp>
        </p:grpSp>
        <p:cxnSp>
          <p:nvCxnSpPr>
            <p:cNvPr id="20" name="Form 19"/>
            <p:cNvCxnSpPr>
              <a:stCxn id="8" idx="2"/>
            </p:cNvCxnSpPr>
            <p:nvPr/>
          </p:nvCxnSpPr>
          <p:spPr bwMode="auto">
            <a:xfrm rot="5400000">
              <a:off x="5221327" y="624267"/>
              <a:ext cx="527509" cy="3862780"/>
            </a:xfrm>
            <a:prstGeom prst="bentConnector2">
              <a:avLst/>
            </a:prstGeom>
            <a:solidFill>
              <a:schemeClr val="accent2"/>
            </a:solidFill>
            <a:ln w="9525" cap="flat" cmpd="sng" algn="ctr">
              <a:solidFill>
                <a:srgbClr val="0000FF"/>
              </a:solidFill>
              <a:prstDash val="solid"/>
              <a:round/>
              <a:headEnd type="none" w="med" len="med"/>
              <a:tailEnd type="arrow"/>
            </a:ln>
            <a:effectLst/>
          </p:spPr>
        </p:cxnSp>
      </p:grpSp>
      <p:grpSp>
        <p:nvGrpSpPr>
          <p:cNvPr id="11" name="Gruppieren 22"/>
          <p:cNvGrpSpPr/>
          <p:nvPr/>
        </p:nvGrpSpPr>
        <p:grpSpPr>
          <a:xfrm>
            <a:off x="3553691" y="2291902"/>
            <a:ext cx="5590309" cy="804507"/>
            <a:chOff x="3553691" y="2014904"/>
            <a:chExt cx="5590309" cy="804507"/>
          </a:xfrm>
        </p:grpSpPr>
        <p:grpSp>
          <p:nvGrpSpPr>
            <p:cNvPr id="12" name="Gruppieren 13"/>
            <p:cNvGrpSpPr/>
            <p:nvPr/>
          </p:nvGrpSpPr>
          <p:grpSpPr>
            <a:xfrm>
              <a:off x="3553691" y="2014904"/>
              <a:ext cx="5590309" cy="276999"/>
              <a:chOff x="3553691" y="2056466"/>
              <a:chExt cx="5590309" cy="276999"/>
            </a:xfrm>
          </p:grpSpPr>
          <p:sp>
            <p:nvSpPr>
              <p:cNvPr id="26" name="Textfeld 25"/>
              <p:cNvSpPr txBox="1"/>
              <p:nvPr/>
            </p:nvSpPr>
            <p:spPr>
              <a:xfrm>
                <a:off x="5688942" y="2056466"/>
                <a:ext cx="3455058" cy="276999"/>
              </a:xfrm>
              <a:prstGeom prst="rect">
                <a:avLst/>
              </a:prstGeom>
            </p:spPr>
            <p:txBody>
              <a:bodyPr wrap="square" rtlCol="0">
                <a:spAutoFit/>
              </a:bodyPr>
              <a:lstStyle/>
              <a:p>
                <a:pPr marL="342900" indent="-342900" algn="l">
                  <a:lnSpc>
                    <a:spcPct val="100000"/>
                  </a:lnSpc>
                  <a:spcAft>
                    <a:spcPts val="600"/>
                  </a:spcAft>
                </a:pPr>
                <a:r>
                  <a:rPr lang="en-US" b="1" i="1" kern="0" dirty="0" smtClean="0">
                    <a:solidFill>
                      <a:srgbClr val="FF9900"/>
                    </a:solidFill>
                  </a:rPr>
                  <a:t>output</a:t>
                </a:r>
                <a:r>
                  <a:rPr lang="en-US" kern="0" noProof="0" dirty="0" smtClean="0"/>
                  <a:t>-events </a:t>
                </a:r>
                <a:r>
                  <a:rPr lang="en-US" i="1" kern="0" dirty="0" smtClean="0"/>
                  <a:t>below </a:t>
                </a:r>
                <a:r>
                  <a:rPr lang="en-US" kern="0" dirty="0" smtClean="0"/>
                  <a:t>edge </a:t>
                </a:r>
                <a:endParaRPr kumimoji="0" lang="en-US" strike="noStrike" kern="0" cap="none" spc="0" normalizeH="0" baseline="0" noProof="0" dirty="0" smtClean="0">
                  <a:ln>
                    <a:noFill/>
                  </a:ln>
                  <a:solidFill>
                    <a:schemeClr val="tx1"/>
                  </a:solidFill>
                  <a:effectLst/>
                  <a:uLnTx/>
                  <a:uFillTx/>
                  <a:latin typeface="+mn-lt"/>
                  <a:ea typeface="+mj-ea"/>
                  <a:cs typeface="+mj-cs"/>
                </a:endParaRPr>
              </a:p>
            </p:txBody>
          </p:sp>
          <p:cxnSp>
            <p:nvCxnSpPr>
              <p:cNvPr id="27" name="Gerade Verbindung mit Pfeil 26"/>
              <p:cNvCxnSpPr>
                <a:stCxn id="26" idx="1"/>
              </p:cNvCxnSpPr>
              <p:nvPr/>
            </p:nvCxnSpPr>
            <p:spPr bwMode="auto">
              <a:xfrm flipH="1">
                <a:off x="3553691" y="2194966"/>
                <a:ext cx="2135251" cy="979"/>
              </a:xfrm>
              <a:prstGeom prst="straightConnector1">
                <a:avLst/>
              </a:prstGeom>
              <a:solidFill>
                <a:schemeClr val="accent2"/>
              </a:solidFill>
              <a:ln w="9525" cap="flat" cmpd="sng" algn="ctr">
                <a:solidFill>
                  <a:srgbClr val="FF9900"/>
                </a:solidFill>
                <a:prstDash val="solid"/>
                <a:round/>
                <a:headEnd type="none" w="med" len="med"/>
                <a:tailEnd type="arrow"/>
              </a:ln>
              <a:effectLst/>
            </p:spPr>
          </p:cxnSp>
        </p:grpSp>
        <p:cxnSp>
          <p:nvCxnSpPr>
            <p:cNvPr id="25" name="Form 24"/>
            <p:cNvCxnSpPr>
              <a:stCxn id="26" idx="2"/>
            </p:cNvCxnSpPr>
            <p:nvPr/>
          </p:nvCxnSpPr>
          <p:spPr bwMode="auto">
            <a:xfrm rot="5400000">
              <a:off x="5221327" y="624267"/>
              <a:ext cx="527509" cy="3862780"/>
            </a:xfrm>
            <a:prstGeom prst="bentConnector2">
              <a:avLst/>
            </a:prstGeom>
            <a:solidFill>
              <a:schemeClr val="accent2"/>
            </a:solidFill>
            <a:ln w="9525" cap="flat" cmpd="sng" algn="ctr">
              <a:solidFill>
                <a:srgbClr val="FF9900"/>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McFSM</a:t>
            </a:r>
            <a:r>
              <a:rPr lang="de-DE" dirty="0" smtClean="0"/>
              <a:t> = Multiple coupled Finite State Machines</a:t>
            </a:r>
            <a:endParaRPr lang="en-US" dirty="0"/>
          </a:p>
        </p:txBody>
      </p:sp>
      <p:sp>
        <p:nvSpPr>
          <p:cNvPr id="3" name="Textplatzhalter 2"/>
          <p:cNvSpPr>
            <a:spLocks noGrp="1"/>
          </p:cNvSpPr>
          <p:nvPr>
            <p:ph type="body" sz="quarter" idx="11"/>
          </p:nvPr>
        </p:nvSpPr>
        <p:spPr/>
        <p:txBody>
          <a:bodyPr/>
          <a:lstStyle/>
          <a:p>
            <a:r>
              <a:rPr lang="en-US" dirty="0" smtClean="0"/>
              <a:t>McFSMs couple FSMs via </a:t>
            </a:r>
            <a:r>
              <a:rPr lang="en-US" i="1" dirty="0" smtClean="0"/>
              <a:t>internal events</a:t>
            </a:r>
            <a:r>
              <a:rPr lang="en-US" dirty="0" smtClean="0"/>
              <a:t>, that is, their state transitions.  </a:t>
            </a:r>
            <a:endParaRPr lang="en-US" dirty="0"/>
          </a:p>
        </p:txBody>
      </p:sp>
      <p:pic>
        <p:nvPicPr>
          <p:cNvPr id="217091" name="Picture 3" descr="C:\Users\mchn0080\Desktop\Greenshots\ComboSwitch.png"/>
          <p:cNvPicPr>
            <a:picLocks noChangeAspect="1" noChangeArrowheads="1"/>
          </p:cNvPicPr>
          <p:nvPr/>
        </p:nvPicPr>
        <p:blipFill>
          <a:blip r:embed="rId3" cstate="print"/>
          <a:srcRect/>
          <a:stretch>
            <a:fillRect/>
          </a:stretch>
        </p:blipFill>
        <p:spPr bwMode="auto">
          <a:xfrm>
            <a:off x="640801" y="1820273"/>
            <a:ext cx="4266098" cy="4234927"/>
          </a:xfrm>
          <a:prstGeom prst="rect">
            <a:avLst/>
          </a:prstGeom>
          <a:noFill/>
        </p:spPr>
      </p:pic>
      <p:sp>
        <p:nvSpPr>
          <p:cNvPr id="9" name="Textfeld 8"/>
          <p:cNvSpPr txBox="1"/>
          <p:nvPr/>
        </p:nvSpPr>
        <p:spPr>
          <a:xfrm>
            <a:off x="4400550" y="1921073"/>
            <a:ext cx="4581525" cy="1415772"/>
          </a:xfrm>
          <a:prstGeom prst="rect">
            <a:avLst/>
          </a:prstGeom>
        </p:spPr>
        <p:txBody>
          <a:bodyPr wrap="square" rtlCol="0">
            <a:spAutoFit/>
          </a:bodyPr>
          <a:lstStyle/>
          <a:p>
            <a:pPr marL="342900" indent="-342900" algn="l">
              <a:lnSpc>
                <a:spcPct val="100000"/>
              </a:lnSpc>
              <a:spcAft>
                <a:spcPts val="600"/>
              </a:spcAft>
              <a:buFont typeface="Wingdings" pitchFamily="2" charset="2"/>
              <a:buChar char="Ø"/>
            </a:pPr>
            <a:r>
              <a:rPr lang="en-US" sz="1100" kern="0" dirty="0" smtClean="0"/>
              <a:t>FSM</a:t>
            </a:r>
            <a:r>
              <a:rPr lang="en-US" sz="1100" kern="0" baseline="-25000" dirty="0" smtClean="0"/>
              <a:t>1</a:t>
            </a:r>
            <a:r>
              <a:rPr lang="en-US" sz="1100" kern="0" dirty="0" smtClean="0"/>
              <a:t>, FSM</a:t>
            </a:r>
            <a:r>
              <a:rPr lang="en-US" sz="1100" kern="0" baseline="-25000" dirty="0" smtClean="0"/>
              <a:t>2</a:t>
            </a:r>
            <a:r>
              <a:rPr lang="en-US" sz="1100" kern="0" dirty="0" smtClean="0"/>
              <a:t> represent “switches”: 0=up, 1=down; </a:t>
            </a:r>
            <a:br>
              <a:rPr lang="en-US" sz="1100" kern="0" dirty="0" smtClean="0"/>
            </a:br>
            <a:r>
              <a:rPr lang="en-US" sz="1100" kern="0" dirty="0" smtClean="0"/>
              <a:t>FSM</a:t>
            </a:r>
            <a:r>
              <a:rPr lang="en-US" sz="1100" kern="0" baseline="-25000" dirty="0" smtClean="0"/>
              <a:t>3</a:t>
            </a:r>
            <a:r>
              <a:rPr lang="en-US" sz="1100" kern="0" dirty="0" smtClean="0"/>
              <a:t> represents a “status indicator”: G=</a:t>
            </a:r>
            <a:r>
              <a:rPr lang="en-US" sz="1100" kern="0" dirty="0" err="1" smtClean="0"/>
              <a:t>green,Y</a:t>
            </a:r>
            <a:r>
              <a:rPr lang="en-US" sz="1100" kern="0" dirty="0" smtClean="0"/>
              <a:t>=</a:t>
            </a:r>
            <a:r>
              <a:rPr lang="en-US" sz="1100" kern="0" dirty="0" err="1" smtClean="0"/>
              <a:t>yellow,R</a:t>
            </a:r>
            <a:r>
              <a:rPr lang="en-US" sz="1100" kern="0" dirty="0" smtClean="0"/>
              <a:t>=red</a:t>
            </a:r>
            <a:r>
              <a:rPr lang="en-US" kern="0" dirty="0" smtClean="0"/>
              <a:t>;</a:t>
            </a:r>
            <a:endParaRPr kumimoji="0" lang="en-US" i="0" strike="noStrike" kern="0" cap="none" spc="0" normalizeH="0" baseline="0" noProof="0" dirty="0" smtClean="0">
              <a:ln>
                <a:noFill/>
              </a:ln>
              <a:solidFill>
                <a:schemeClr val="tx1"/>
              </a:solidFill>
              <a:effectLst/>
              <a:uLnTx/>
              <a:uFillTx/>
              <a:latin typeface="+mn-lt"/>
              <a:ea typeface="+mj-ea"/>
              <a:cs typeface="+mj-cs"/>
            </a:endParaRPr>
          </a:p>
          <a:p>
            <a:pPr marL="342900" indent="-342900" algn="l">
              <a:lnSpc>
                <a:spcPct val="100000"/>
              </a:lnSpc>
              <a:spcAft>
                <a:spcPts val="600"/>
              </a:spcAft>
              <a:buFont typeface="Wingdings" pitchFamily="2" charset="2"/>
              <a:buChar char="Ø"/>
            </a:pPr>
            <a:r>
              <a:rPr lang="en-US" kern="0" dirty="0" smtClean="0">
                <a:latin typeface="+mn-lt"/>
              </a:rPr>
              <a:t>FSM</a:t>
            </a:r>
            <a:r>
              <a:rPr lang="en-US" kern="0" baseline="-25000" dirty="0" smtClean="0">
                <a:latin typeface="+mn-lt"/>
              </a:rPr>
              <a:t>1</a:t>
            </a:r>
            <a:r>
              <a:rPr lang="en-US" kern="0" dirty="0" smtClean="0">
                <a:latin typeface="+mn-lt"/>
              </a:rPr>
              <a:t>, FSM</a:t>
            </a:r>
            <a:r>
              <a:rPr lang="en-US" kern="0" baseline="-25000" dirty="0" smtClean="0">
                <a:latin typeface="+mn-lt"/>
              </a:rPr>
              <a:t>2</a:t>
            </a:r>
            <a:r>
              <a:rPr lang="en-US" kern="0" dirty="0" smtClean="0">
                <a:latin typeface="+mn-lt"/>
                <a:ea typeface="+mj-ea"/>
                <a:cs typeface="+mj-cs"/>
              </a:rPr>
              <a:t> react on </a:t>
            </a:r>
            <a:r>
              <a:rPr lang="en-US" i="1" kern="0" dirty="0" smtClean="0">
                <a:latin typeface="+mn-lt"/>
                <a:ea typeface="+mj-ea"/>
                <a:cs typeface="+mj-cs"/>
              </a:rPr>
              <a:t>external</a:t>
            </a:r>
            <a:r>
              <a:rPr lang="en-US" kern="0" dirty="0" smtClean="0">
                <a:latin typeface="+mn-lt"/>
                <a:ea typeface="+mj-ea"/>
                <a:cs typeface="+mj-cs"/>
              </a:rPr>
              <a:t> events </a:t>
            </a:r>
            <a:r>
              <a:rPr lang="en-US" kern="0" dirty="0" smtClean="0">
                <a:solidFill>
                  <a:srgbClr val="0000FF"/>
                </a:solidFill>
                <a:latin typeface="+mn-lt"/>
                <a:ea typeface="+mj-ea"/>
                <a:cs typeface="+mj-cs"/>
              </a:rPr>
              <a:t>x</a:t>
            </a:r>
            <a:r>
              <a:rPr lang="en-US" kern="0" baseline="-25000" dirty="0" smtClean="0">
                <a:solidFill>
                  <a:srgbClr val="0000FF"/>
                </a:solidFill>
                <a:latin typeface="+mn-lt"/>
                <a:ea typeface="+mj-ea"/>
                <a:cs typeface="+mj-cs"/>
              </a:rPr>
              <a:t>0</a:t>
            </a:r>
            <a:r>
              <a:rPr lang="en-US" kern="0" dirty="0" smtClean="0">
                <a:solidFill>
                  <a:srgbClr val="0000FF"/>
                </a:solidFill>
                <a:latin typeface="+mn-lt"/>
                <a:ea typeface="+mj-ea"/>
                <a:cs typeface="+mj-cs"/>
              </a:rPr>
              <a:t>, x</a:t>
            </a:r>
            <a:r>
              <a:rPr lang="en-US" kern="0" baseline="-25000" dirty="0" smtClean="0">
                <a:solidFill>
                  <a:srgbClr val="0000FF"/>
                </a:solidFill>
                <a:latin typeface="+mn-lt"/>
                <a:ea typeface="+mj-ea"/>
                <a:cs typeface="+mj-cs"/>
              </a:rPr>
              <a:t>1</a:t>
            </a:r>
            <a:r>
              <a:rPr lang="en-US" kern="0" dirty="0" smtClean="0">
                <a:solidFill>
                  <a:srgbClr val="0000FF"/>
                </a:solidFill>
                <a:latin typeface="+mn-lt"/>
                <a:ea typeface="+mj-ea"/>
                <a:cs typeface="+mj-cs"/>
              </a:rPr>
              <a:t>, x</a:t>
            </a:r>
            <a:r>
              <a:rPr lang="en-US" kern="0" baseline="-25000" dirty="0" smtClean="0">
                <a:solidFill>
                  <a:srgbClr val="0000FF"/>
                </a:solidFill>
                <a:latin typeface="+mn-lt"/>
                <a:ea typeface="+mj-ea"/>
                <a:cs typeface="+mj-cs"/>
              </a:rPr>
              <a:t>2</a:t>
            </a:r>
            <a:r>
              <a:rPr lang="en-US" kern="0" dirty="0" smtClean="0">
                <a:solidFill>
                  <a:srgbClr val="0000FF"/>
                </a:solidFill>
                <a:latin typeface="+mn-lt"/>
                <a:ea typeface="+mj-ea"/>
                <a:cs typeface="+mj-cs"/>
              </a:rPr>
              <a:t>, x</a:t>
            </a:r>
            <a:r>
              <a:rPr lang="en-US" kern="0" baseline="-25000" dirty="0" smtClean="0">
                <a:solidFill>
                  <a:srgbClr val="0000FF"/>
                </a:solidFill>
                <a:latin typeface="+mn-lt"/>
                <a:ea typeface="+mj-ea"/>
                <a:cs typeface="+mj-cs"/>
              </a:rPr>
              <a:t>3</a:t>
            </a:r>
            <a:endParaRPr lang="en-US" kern="0" dirty="0" smtClean="0">
              <a:latin typeface="+mn-lt"/>
              <a:ea typeface="+mj-ea"/>
              <a:cs typeface="+mj-cs"/>
            </a:endParaRPr>
          </a:p>
          <a:p>
            <a:pPr marL="342900" marR="0" indent="-342900" algn="l" defTabSz="914400" rtl="0" eaLnBrk="1" fontAlgn="base" latinLnBrk="0" hangingPunct="1">
              <a:lnSpc>
                <a:spcPct val="100000"/>
              </a:lnSpc>
              <a:spcBef>
                <a:spcPct val="0"/>
              </a:spcBef>
              <a:spcAft>
                <a:spcPts val="600"/>
              </a:spcAft>
              <a:buClrTx/>
              <a:buSzTx/>
              <a:buFont typeface="Wingdings" pitchFamily="2" charset="2"/>
              <a:buChar char="Ø"/>
              <a:tabLst/>
            </a:pPr>
            <a:r>
              <a:rPr kumimoji="0" lang="en-US" strike="noStrike" kern="0" cap="none" spc="0" normalizeH="0" baseline="0" noProof="0" dirty="0" smtClean="0">
                <a:ln>
                  <a:noFill/>
                </a:ln>
                <a:solidFill>
                  <a:schemeClr val="tx1"/>
                </a:solidFill>
                <a:effectLst/>
                <a:uLnTx/>
                <a:uFillTx/>
                <a:latin typeface="+mn-lt"/>
                <a:ea typeface="+mj-ea"/>
                <a:cs typeface="+mj-cs"/>
              </a:rPr>
              <a:t>and </a:t>
            </a:r>
            <a:r>
              <a:rPr kumimoji="0" lang="en-US" i="1" strike="noStrike" kern="0" cap="none" spc="0" normalizeH="0" baseline="0" noProof="0" dirty="0" smtClean="0">
                <a:ln>
                  <a:noFill/>
                </a:ln>
                <a:solidFill>
                  <a:schemeClr val="tx1"/>
                </a:solidFill>
                <a:effectLst/>
                <a:uLnTx/>
                <a:uFillTx/>
                <a:latin typeface="+mn-lt"/>
                <a:ea typeface="+mj-ea"/>
                <a:cs typeface="+mj-cs"/>
              </a:rPr>
              <a:t>publish</a:t>
            </a:r>
            <a:r>
              <a:rPr kumimoji="0" lang="en-US" strike="noStrike" kern="0" cap="none" spc="0" normalizeH="0" baseline="0" noProof="0" dirty="0" smtClean="0">
                <a:ln>
                  <a:noFill/>
                </a:ln>
                <a:solidFill>
                  <a:schemeClr val="tx1"/>
                </a:solidFill>
                <a:effectLst/>
                <a:uLnTx/>
                <a:uFillTx/>
                <a:latin typeface="+mn-lt"/>
                <a:ea typeface="+mj-ea"/>
                <a:cs typeface="+mj-cs"/>
              </a:rPr>
              <a:t> th</a:t>
            </a:r>
            <a:r>
              <a:rPr lang="en-US" kern="0" noProof="0" dirty="0" smtClean="0">
                <a:latin typeface="+mn-lt"/>
                <a:ea typeface="+mj-ea"/>
                <a:cs typeface="+mj-cs"/>
              </a:rPr>
              <a:t>eir</a:t>
            </a:r>
            <a:r>
              <a:rPr lang="en-US" kern="0" dirty="0" smtClean="0">
                <a:latin typeface="+mn-lt"/>
                <a:ea typeface="+mj-ea"/>
                <a:cs typeface="+mj-cs"/>
              </a:rPr>
              <a:t> </a:t>
            </a:r>
            <a:r>
              <a:rPr lang="en-US" i="1" kern="0" dirty="0" smtClean="0">
                <a:latin typeface="+mn-lt"/>
                <a:ea typeface="+mj-ea"/>
                <a:cs typeface="+mj-cs"/>
              </a:rPr>
              <a:t>output </a:t>
            </a:r>
            <a:r>
              <a:rPr lang="en-US" kern="0" dirty="0" smtClean="0">
                <a:latin typeface="+mn-lt"/>
                <a:ea typeface="+mj-ea"/>
                <a:cs typeface="+mj-cs"/>
              </a:rPr>
              <a:t>events </a:t>
            </a:r>
            <a:r>
              <a:rPr lang="en-US" kern="0" dirty="0" smtClean="0">
                <a:solidFill>
                  <a:srgbClr val="FF9900"/>
                </a:solidFill>
                <a:latin typeface="+mn-lt"/>
                <a:ea typeface="+mj-ea"/>
                <a:cs typeface="+mj-cs"/>
              </a:rPr>
              <a:t>f</a:t>
            </a:r>
            <a:r>
              <a:rPr lang="en-US" kern="0" baseline="-25000" dirty="0" smtClean="0">
                <a:solidFill>
                  <a:srgbClr val="FF9900"/>
                </a:solidFill>
                <a:latin typeface="+mn-lt"/>
                <a:ea typeface="+mj-ea"/>
                <a:cs typeface="+mj-cs"/>
              </a:rPr>
              <a:t>0</a:t>
            </a:r>
            <a:r>
              <a:rPr lang="en-US" kern="0" dirty="0" smtClean="0">
                <a:solidFill>
                  <a:srgbClr val="FF9900"/>
                </a:solidFill>
                <a:latin typeface="+mn-lt"/>
                <a:ea typeface="+mj-ea"/>
                <a:cs typeface="+mj-cs"/>
              </a:rPr>
              <a:t>, f</a:t>
            </a:r>
            <a:r>
              <a:rPr lang="en-US" kern="0" baseline="-25000" dirty="0" smtClean="0">
                <a:solidFill>
                  <a:srgbClr val="FF9900"/>
                </a:solidFill>
                <a:latin typeface="+mn-lt"/>
                <a:ea typeface="+mj-ea"/>
                <a:cs typeface="+mj-cs"/>
              </a:rPr>
              <a:t>1</a:t>
            </a:r>
            <a:r>
              <a:rPr lang="en-US" kern="0" dirty="0" smtClean="0">
                <a:latin typeface="+mn-lt"/>
                <a:ea typeface="+mj-ea"/>
                <a:cs typeface="+mj-cs"/>
              </a:rPr>
              <a:t>.</a:t>
            </a:r>
          </a:p>
          <a:p>
            <a:pPr marL="342900" indent="-342900" algn="l">
              <a:lnSpc>
                <a:spcPct val="100000"/>
              </a:lnSpc>
              <a:spcAft>
                <a:spcPts val="600"/>
              </a:spcAft>
              <a:buFont typeface="Wingdings" pitchFamily="2" charset="2"/>
              <a:buChar char="Ø"/>
            </a:pPr>
            <a:r>
              <a:rPr lang="en-US" kern="0" dirty="0" smtClean="0">
                <a:latin typeface="+mn-lt"/>
              </a:rPr>
              <a:t>FSM</a:t>
            </a:r>
            <a:r>
              <a:rPr lang="en-US" kern="0" baseline="-25000" dirty="0" smtClean="0">
                <a:latin typeface="+mn-lt"/>
              </a:rPr>
              <a:t>3</a:t>
            </a:r>
            <a:r>
              <a:rPr lang="en-US" kern="0" dirty="0" smtClean="0">
                <a:latin typeface="+mn-lt"/>
              </a:rPr>
              <a:t> </a:t>
            </a:r>
            <a:r>
              <a:rPr lang="en-US" i="1" kern="0" dirty="0" smtClean="0">
                <a:latin typeface="+mn-lt"/>
              </a:rPr>
              <a:t>subscribes</a:t>
            </a:r>
            <a:r>
              <a:rPr lang="en-US" kern="0" dirty="0" smtClean="0">
                <a:latin typeface="+mn-lt"/>
              </a:rPr>
              <a:t> and reacts to these </a:t>
            </a:r>
            <a:r>
              <a:rPr lang="en-US" kern="0" dirty="0" smtClean="0"/>
              <a:t> </a:t>
            </a:r>
            <a:r>
              <a:rPr lang="en-US" kern="0" dirty="0" smtClean="0">
                <a:solidFill>
                  <a:srgbClr val="FF00FF"/>
                </a:solidFill>
              </a:rPr>
              <a:t>f</a:t>
            </a:r>
            <a:r>
              <a:rPr lang="en-US" kern="0" baseline="-25000" dirty="0" smtClean="0">
                <a:solidFill>
                  <a:srgbClr val="FF00FF"/>
                </a:solidFill>
              </a:rPr>
              <a:t>0</a:t>
            </a:r>
            <a:r>
              <a:rPr lang="en-US" kern="0" dirty="0" smtClean="0">
                <a:solidFill>
                  <a:srgbClr val="FF00FF"/>
                </a:solidFill>
              </a:rPr>
              <a:t>, f</a:t>
            </a:r>
            <a:r>
              <a:rPr lang="en-US" kern="0" baseline="-25000" dirty="0" smtClean="0">
                <a:solidFill>
                  <a:srgbClr val="FF00FF"/>
                </a:solidFill>
              </a:rPr>
              <a:t>1</a:t>
            </a:r>
            <a:r>
              <a:rPr lang="en-US" kern="0" dirty="0" smtClean="0"/>
              <a:t>  </a:t>
            </a:r>
            <a:br>
              <a:rPr lang="en-US" kern="0" dirty="0" smtClean="0"/>
            </a:br>
            <a:r>
              <a:rPr lang="en-US" kern="0" dirty="0" smtClean="0"/>
              <a:t>(</a:t>
            </a:r>
            <a:r>
              <a:rPr lang="en-US" i="1" kern="0" dirty="0" smtClean="0"/>
              <a:t>PubSub</a:t>
            </a:r>
            <a:r>
              <a:rPr lang="en-US" kern="0" dirty="0" smtClean="0"/>
              <a:t> Design Pattern), making them </a:t>
            </a:r>
            <a:r>
              <a:rPr lang="en-US" i="1" kern="0" dirty="0" smtClean="0"/>
              <a:t>internal</a:t>
            </a:r>
            <a:r>
              <a:rPr lang="en-US" kern="0" dirty="0" smtClean="0"/>
              <a:t>.</a:t>
            </a:r>
            <a:endParaRPr lang="en-US" kern="0" dirty="0" smtClean="0">
              <a:latin typeface="+mn-lt"/>
            </a:endParaRPr>
          </a:p>
        </p:txBody>
      </p:sp>
      <p:cxnSp>
        <p:nvCxnSpPr>
          <p:cNvPr id="14" name="Gewinkelte Verbindung 13"/>
          <p:cNvCxnSpPr/>
          <p:nvPr/>
        </p:nvCxnSpPr>
        <p:spPr bwMode="auto">
          <a:xfrm rot="16200000" flipH="1">
            <a:off x="2167200" y="3095999"/>
            <a:ext cx="1929600" cy="1382401"/>
          </a:xfrm>
          <a:prstGeom prst="bentConnector3">
            <a:avLst>
              <a:gd name="adj1" fmla="val 12313"/>
            </a:avLst>
          </a:prstGeom>
          <a:solidFill>
            <a:schemeClr val="accent2"/>
          </a:solidFill>
          <a:ln w="9525" cap="flat" cmpd="sng" algn="ctr">
            <a:solidFill>
              <a:srgbClr val="FF00FF"/>
            </a:solidFill>
            <a:prstDash val="solid"/>
            <a:round/>
            <a:headEnd type="none" w="med" len="med"/>
            <a:tailEnd type="arrow"/>
          </a:ln>
          <a:effectLst/>
        </p:spPr>
      </p:cxnSp>
      <p:cxnSp>
        <p:nvCxnSpPr>
          <p:cNvPr id="21" name="Gewinkelte Verbindung 20"/>
          <p:cNvCxnSpPr/>
          <p:nvPr/>
        </p:nvCxnSpPr>
        <p:spPr bwMode="auto">
          <a:xfrm rot="16200000" flipH="1">
            <a:off x="2228399" y="4481999"/>
            <a:ext cx="446400" cy="108001"/>
          </a:xfrm>
          <a:prstGeom prst="bentConnector3">
            <a:avLst>
              <a:gd name="adj1" fmla="val 50000"/>
            </a:avLst>
          </a:prstGeom>
          <a:solidFill>
            <a:schemeClr val="accent2"/>
          </a:solidFill>
          <a:ln w="9525" cap="flat" cmpd="sng" algn="ctr">
            <a:solidFill>
              <a:srgbClr val="FF00FF"/>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McFSM</a:t>
            </a:r>
            <a:r>
              <a:rPr lang="de-DE" dirty="0" smtClean="0"/>
              <a:t> = Multiple coupled Finite State Machines</a:t>
            </a:r>
            <a:endParaRPr lang="en-US" dirty="0"/>
          </a:p>
        </p:txBody>
      </p:sp>
      <p:sp>
        <p:nvSpPr>
          <p:cNvPr id="3" name="Textplatzhalter 2"/>
          <p:cNvSpPr>
            <a:spLocks noGrp="1"/>
          </p:cNvSpPr>
          <p:nvPr>
            <p:ph type="body" sz="quarter" idx="11"/>
          </p:nvPr>
        </p:nvSpPr>
        <p:spPr/>
        <p:txBody>
          <a:bodyPr/>
          <a:lstStyle/>
          <a:p>
            <a:pPr marL="342900" indent="-342900">
              <a:spcAft>
                <a:spcPts val="600"/>
              </a:spcAft>
            </a:pPr>
            <a:r>
              <a:rPr lang="en-US" dirty="0" smtClean="0"/>
              <a:t>If we view </a:t>
            </a:r>
            <a:r>
              <a:rPr lang="en-US" dirty="0"/>
              <a:t>FSMs as opaque entities</a:t>
            </a:r>
          </a:p>
        </p:txBody>
      </p:sp>
      <p:pic>
        <p:nvPicPr>
          <p:cNvPr id="218114" name="Picture 2" descr="C:\Users\mchn0080\Desktop\Greenshots\ComboSwitch_rect.png"/>
          <p:cNvPicPr>
            <a:picLocks noChangeAspect="1" noChangeArrowheads="1"/>
          </p:cNvPicPr>
          <p:nvPr/>
        </p:nvPicPr>
        <p:blipFill>
          <a:blip r:embed="rId3" cstate="print"/>
          <a:srcRect/>
          <a:stretch>
            <a:fillRect/>
          </a:stretch>
        </p:blipFill>
        <p:spPr bwMode="auto">
          <a:xfrm>
            <a:off x="541338" y="1737297"/>
            <a:ext cx="4420427" cy="4375503"/>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0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5&quot;&gt;&lt;elem m_fUsage=&quot;3.91749713910000000000E+000&quot;&gt;&lt;m_ppcolschidx val=&quot;0&quot;/&gt;&lt;m_rgb r=&quot;ff&quot; g=&quot;b9&quot; b=&quot;0&quot;/&gt;&lt;/elem&gt;&lt;elem m_fUsage=&quot;2.94439690000000010000E+000&quot;&gt;&lt;m_ppcolschidx val=&quot;0&quot;/&gt;&lt;m_rgb r=&quot;af&quot; g=&quot;23&quot; b=&quot;5f&quot;/&gt;&lt;/elem&gt;&lt;elem m_fUsage=&quot;5.42578520639610100000E-001&quot;&gt;&lt;m_ppcolschidx val=&quot;0&quot;/&gt;&lt;m_rgb r=&quot;be&quot; g=&quot;cd&quot; b=&quot;d7&quot;/&gt;&lt;/elem&gt;&lt;elem m_fUsage=&quot;2.82429536481000170000E-001&quot;&gt;&lt;m_ppcolschidx val=&quot;0&quot;/&gt;&lt;m_rgb r=&quot;87&quot; g=&quot;9b&quot; b=&quot;aa&quot;/&gt;&lt;/elem&gt;&lt;elem m_fUsage=&quot;2.54186582832900130000E-001&quot;&gt;&lt;m_ppcolschidx val=&quot;0&quot;/&gt;&lt;m_rgb r=&quot;0&quot; g=&quot;64&quot; b=&quot;87&quot;/&gt;&lt;/elem&gt;&lt;/m_vecMRU&gt;&lt;/m_mruColor&gt;&lt;m_mapectfillschemeMRU&gt;&lt;key val=&quot;0&quot;/&gt;&lt;elem&gt;&lt;m_nPartnerID val=&quot;540&quot;/&gt;&lt;m_nIndex val=&quot;1&quot;/&gt;&lt;/elem&gt;&lt;key val=&quot;2&quot;/&gt;&lt;elem&gt;&lt;m_nPartnerID val=&quot;540&quot;/&gt;&lt;m_nIndex val=&quot;1&quot;/&gt;&lt;/elem&gt;&lt;key val=&quot;4&quot;/&gt;&lt;elem&gt;&lt;m_nPartnerID val=&quot;540&quot;/&gt;&lt;m_nIndex val=&quot;1&quot;/&gt;&lt;/elem&gt;&lt;key val=&quot;11&quot;/&gt;&lt;elem&gt;&lt;m_nPartnerID val=&quot;540&quot;/&gt;&lt;m_nIndex val=&quot;1&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48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WRTbZ5gEUK5lYPfFPr9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bFgJBwQkEKzIZqt5um7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aOiHVhIEKg5.vVrGGd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eWNUMFRyEyGwGf5BNiW1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72e9F4EHk6rTPcr.lxy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lCN4.vk00WwStZKHDAS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sdUrOG6jkKQEEx5bucZ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WRTbZ5gEUK5lYPfFPr9fg"/>
</p:tagLst>
</file>

<file path=ppt/theme/theme1.xml><?xml version="1.0" encoding="utf-8"?>
<a:theme xmlns:a="http://schemas.openxmlformats.org/drawingml/2006/main" name="Siemens CT 2013 – 4:3">
  <a:themeElements>
    <a:clrScheme name="Benutzerdefiniert 36">
      <a:dk1>
        <a:srgbClr val="000000"/>
      </a:dk1>
      <a:lt1>
        <a:srgbClr val="FFFFFF"/>
      </a:lt1>
      <a:dk2>
        <a:srgbClr val="000000"/>
      </a:dk2>
      <a:lt2>
        <a:srgbClr val="879BAA"/>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2013 – 4:3">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lgn="ctr">
          <a:solidFill>
            <a:schemeClr val="accent1"/>
          </a:solidFill>
          <a:miter lim="800000"/>
          <a:headEnd/>
          <a:tailEnd/>
        </a:ln>
      </a:spPr>
      <a:bodyPr rot="0" spcFirstLastPara="0" vertOverflow="overflow" horzOverflow="overflow" vert="horz" wrap="square" lIns="144018" tIns="72009" rIns="72009" bIns="72009" numCol="1" spcCol="0" rtlCol="0" fromWordArt="0" anchor="ctr" anchorCtr="0" forceAA="0" compatLnSpc="1">
        <a:prstTxWarp prst="textNoShape">
          <a:avLst/>
        </a:prstTxWarp>
        <a:noAutofit/>
      </a:bodyPr>
      <a:lstStyle>
        <a:defPPr marL="171450" indent="-171450" algn="l">
          <a:lnSpc>
            <a:spcPct val="100000"/>
          </a:lnSpc>
          <a:buClr>
            <a:srgbClr val="879BAA"/>
          </a:buClr>
          <a:buFont typeface="Arial" pitchFamily="34" charset="0"/>
          <a:buChar char="•"/>
          <a:defRPr sz="1400" dirty="0" err="1" smtClean="0">
            <a:solidFill>
              <a:srgbClr val="000000"/>
            </a:solidFill>
            <a:cs typeface="Arial" charset="0"/>
          </a:defRPr>
        </a:defPPr>
      </a:lstStyle>
    </a:spDef>
    <a:lnDef>
      <a:spPr bwMode="auto">
        <a:solidFill>
          <a:schemeClr val="accent2"/>
        </a:solidFill>
        <a:ln w="9525" cap="flat" cmpd="sng" algn="ctr">
          <a:solidFill>
            <a:schemeClr val="tx1"/>
          </a:solidFill>
          <a:prstDash val="solid"/>
          <a:round/>
          <a:headEnd type="none" w="med" len="med"/>
          <a:tailEnd type="stealth"/>
        </a:ln>
        <a:effectLst/>
      </a:spPr>
      <a:bodyPr/>
      <a:lstStyle/>
    </a:lnDef>
    <a:txDef>
      <a:spPr/>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1" i="0" u="none" strike="noStrike" kern="0" cap="none" spc="0" normalizeH="0" baseline="0" noProof="0" dirty="0" smtClean="0">
            <a:ln>
              <a:noFill/>
            </a:ln>
            <a:solidFill>
              <a:schemeClr val="tx1"/>
            </a:solidFill>
            <a:effectLst/>
            <a:uLnTx/>
            <a:uFillTx/>
            <a:latin typeface="+mj-lt"/>
            <a:ea typeface="+mj-ea"/>
            <a:cs typeface="+mj-cs"/>
          </a:defRPr>
        </a:defPPr>
      </a:lstStyle>
    </a:txDef>
  </a:objectDefaults>
  <a:extraClrSchemeLst>
    <a:extraClrScheme>
      <a:clrScheme name="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clrMap bg1="lt1" tx1="dk1" bg2="lt2" tx2="dk2" accent1="accent1" accent2="accent2" accent3="accent3" accent4="accent4" accent5="accent5" accent6="accent6" hlink="hlink" folHlink="folHlink"/>
    </a:extraClrScheme>
    <a:extraClrScheme>
      <a:clrScheme name="Siemens 2013 – 4:3 2">
        <a:dk1>
          <a:srgbClr val="000000"/>
        </a:dk1>
        <a:lt1>
          <a:srgbClr val="FFFFFF"/>
        </a:lt1>
        <a:dk2>
          <a:srgbClr val="641946"/>
        </a:dk2>
        <a:lt2>
          <a:srgbClr val="EB780A"/>
        </a:lt2>
        <a:accent1>
          <a:srgbClr val="879BAA"/>
        </a:accent1>
        <a:accent2>
          <a:srgbClr val="BECDD7"/>
        </a:accent2>
        <a:accent3>
          <a:srgbClr val="FFFFFF"/>
        </a:accent3>
        <a:accent4>
          <a:srgbClr val="000000"/>
        </a:accent4>
        <a:accent5>
          <a:srgbClr val="C3CBD2"/>
        </a:accent5>
        <a:accent6>
          <a:srgbClr val="ACBAC3"/>
        </a:accent6>
        <a:hlink>
          <a:srgbClr val="006487"/>
        </a:hlink>
        <a:folHlink>
          <a:srgbClr val="647D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 PPT Master_20130326_EE_v02</Template>
  <TotalTime>0</TotalTime>
  <Words>5265</Words>
  <Application>Microsoft Office PowerPoint</Application>
  <PresentationFormat>Bildschirmpräsentation (4:3)</PresentationFormat>
  <Paragraphs>537</Paragraphs>
  <Slides>36</Slides>
  <Notes>35</Notes>
  <HiddenSlides>11</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36</vt:i4>
      </vt:variant>
    </vt:vector>
  </HeadingPairs>
  <TitlesOfParts>
    <vt:vector size="40" baseType="lpstr">
      <vt:lpstr>Siemens CT 2013 – 4:3</vt:lpstr>
      <vt:lpstr>Benutzerdefiniertes Design</vt:lpstr>
      <vt:lpstr>1_Benutzerdefiniertes Design</vt:lpstr>
      <vt:lpstr>think-cell Slide</vt:lpstr>
      <vt:lpstr>Folie 1</vt:lpstr>
      <vt:lpstr>Folie 2</vt:lpstr>
      <vt:lpstr>Adobe 2008  </vt:lpstr>
      <vt:lpstr>Large Systems</vt:lpstr>
      <vt:lpstr>Advantages and Limits of FSMs</vt:lpstr>
      <vt:lpstr>Finite State Machines (FSMs) in the DSL</vt:lpstr>
      <vt:lpstr>McFSM’s graphical notation for FSMs</vt:lpstr>
      <vt:lpstr>McFSM = Multiple coupled Finite State Machines</vt:lpstr>
      <vt:lpstr>McFSM = Multiple coupled Finite State Machines</vt:lpstr>
      <vt:lpstr>McFSM = Multiple coupled Finite State Machines</vt:lpstr>
      <vt:lpstr>K1, K2, K3 = Condensed Automata</vt:lpstr>
      <vt:lpstr>McFSM : FSM = Recursive : Nonrecursive</vt:lpstr>
      <vt:lpstr>IDE for McFSMs: “McGen”</vt:lpstr>
      <vt:lpstr>„FiniteStack“ - a generic data structure as FSM!</vt:lpstr>
      <vt:lpstr>„FiniteStack“ - a generic data structure as FSM!</vt:lpstr>
      <vt:lpstr>„FiniteStack“ - a generic data structure as FSM!</vt:lpstr>
      <vt:lpstr>„FiniteStack“ - a generic data structure as FSM!</vt:lpstr>
      <vt:lpstr>„FiniteStack“ - a generic data structure as FSM!</vt:lpstr>
      <vt:lpstr>Plugin: Generic data structures as FSMs</vt:lpstr>
      <vt:lpstr>Plugin-interface</vt:lpstr>
      <vt:lpstr>Current implementation</vt:lpstr>
      <vt:lpstr>Future steps</vt:lpstr>
      <vt:lpstr>Conclusion</vt:lpstr>
      <vt:lpstr>Thank you for your attention!</vt:lpstr>
      <vt:lpstr>The “Observer” Software Design Pattern </vt:lpstr>
      <vt:lpstr>The “Observer” Software Design Pattern </vt:lpstr>
      <vt:lpstr>The “Publish-Subscribe” Software Design Pattern </vt:lpstr>
      <vt:lpstr>The “Publish-Subscribe” Software Design Pattern </vt:lpstr>
      <vt:lpstr>McFSM = Recursive Finite State Machines</vt:lpstr>
      <vt:lpstr>McFSM, PubSub and Observer</vt:lpstr>
      <vt:lpstr>McFSM, PubSub and Observer</vt:lpstr>
      <vt:lpstr>Making it work</vt:lpstr>
      <vt:lpstr>“McGen”-compiler - an IDE for McFSMs</vt:lpstr>
      <vt:lpstr>Folie 34</vt:lpstr>
      <vt:lpstr>Folie 35</vt:lpstr>
      <vt:lpstr>Folie 36</vt:lpstr>
    </vt:vector>
  </TitlesOfParts>
  <Company>Siemens AG, CT RDA ITP SES-DE</Company>
  <LinksUpToDate>false</LinksUpToDate>
  <SharedDoc>false</SharedDoc>
  <HyperlinkBase>www.siemens.com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McFSM-2017</dc:title>
  <dc:creator>Florian Murr</dc:creator>
  <cp:lastModifiedBy>Florian Murr</cp:lastModifiedBy>
  <cp:revision>1724</cp:revision>
  <dcterms:created xsi:type="dcterms:W3CDTF">2013-03-26T05:13:05Z</dcterms:created>
  <dcterms:modified xsi:type="dcterms:W3CDTF">2017-07-06T14:59:04Z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January 2013</vt:lpwstr>
  </property>
  <property fmtid="{D5CDD505-2E9C-101B-9397-08002B2CF9AE}" pid="4" name="Office version">
    <vt:lpwstr>2003</vt:lpwstr>
  </property>
  <property fmtid="{D5CDD505-2E9C-101B-9397-08002B2CF9AE}" pid="5" name="Release version">
    <vt:lpwstr>1,0</vt:lpwstr>
  </property>
  <property fmtid="{D5CDD505-2E9C-101B-9397-08002B2CF9AE}" pid="6" name="_NewReviewCycle">
    <vt:lpwstr/>
  </property>
  <property fmtid="{D5CDD505-2E9C-101B-9397-08002B2CF9AE}" pid="7" name="_AdHocReviewCycleID">
    <vt:i4>1754190274</vt:i4>
  </property>
  <property fmtid="{D5CDD505-2E9C-101B-9397-08002B2CF9AE}" pid="8" name="_EmailSubject">
    <vt:lpwstr>INC000005414305 - Powerpoint Dateien</vt:lpwstr>
  </property>
  <property fmtid="{D5CDD505-2E9C-101B-9397-08002B2CF9AE}" pid="9" name="_AuthorEmail">
    <vt:lpwstr>regina.friedrich@siemens.com</vt:lpwstr>
  </property>
  <property fmtid="{D5CDD505-2E9C-101B-9397-08002B2CF9AE}" pid="10" name="_AuthorEmailDisplayName">
    <vt:lpwstr>Friedrich, Regina</vt:lpwstr>
  </property>
  <property fmtid="{D5CDD505-2E9C-101B-9397-08002B2CF9AE}" pid="11" name="_PreviousAdHocReviewCycleID">
    <vt:i4>1628643172</vt:i4>
  </property>
</Properties>
</file>