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34127-6C84-4EFF-A485-A943C6AC05C9}" type="datetimeFigureOut">
              <a:rPr lang="en-GB" smtClean="0"/>
              <a:t>08/07/2017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2FD8-B2FE-4DE8-9C6F-D4D27DA23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52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34127-6C84-4EFF-A485-A943C6AC05C9}" type="datetimeFigureOut">
              <a:rPr lang="en-GB" smtClean="0"/>
              <a:t>08/07/2017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2FD8-B2FE-4DE8-9C6F-D4D27DA23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64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34127-6C84-4EFF-A485-A943C6AC05C9}" type="datetimeFigureOut">
              <a:rPr lang="en-GB" smtClean="0"/>
              <a:t>08/07/2017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2FD8-B2FE-4DE8-9C6F-D4D27DA23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49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34127-6C84-4EFF-A485-A943C6AC05C9}" type="datetimeFigureOut">
              <a:rPr lang="en-GB" smtClean="0"/>
              <a:t>08/07/2017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2FD8-B2FE-4DE8-9C6F-D4D27DA23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282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34127-6C84-4EFF-A485-A943C6AC05C9}" type="datetimeFigureOut">
              <a:rPr lang="en-GB" smtClean="0"/>
              <a:t>08/07/2017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2FD8-B2FE-4DE8-9C6F-D4D27DA23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339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34127-6C84-4EFF-A485-A943C6AC05C9}" type="datetimeFigureOut">
              <a:rPr lang="en-GB" smtClean="0"/>
              <a:t>08/07/2017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2FD8-B2FE-4DE8-9C6F-D4D27DA23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32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34127-6C84-4EFF-A485-A943C6AC05C9}" type="datetimeFigureOut">
              <a:rPr lang="en-GB" smtClean="0"/>
              <a:t>08/07/2017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2FD8-B2FE-4DE8-9C6F-D4D27DA23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841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34127-6C84-4EFF-A485-A943C6AC05C9}" type="datetimeFigureOut">
              <a:rPr lang="en-GB" smtClean="0"/>
              <a:t>08/07/2017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2FD8-B2FE-4DE8-9C6F-D4D27DA23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801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34127-6C84-4EFF-A485-A943C6AC05C9}" type="datetimeFigureOut">
              <a:rPr lang="en-GB" smtClean="0"/>
              <a:t>08/07/2017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2FD8-B2FE-4DE8-9C6F-D4D27DA23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36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34127-6C84-4EFF-A485-A943C6AC05C9}" type="datetimeFigureOut">
              <a:rPr lang="en-GB" smtClean="0"/>
              <a:t>08/07/2017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2FD8-B2FE-4DE8-9C6F-D4D27DA23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95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34127-6C84-4EFF-A485-A943C6AC05C9}" type="datetimeFigureOut">
              <a:rPr lang="en-GB" smtClean="0"/>
              <a:t>08/07/2017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2FD8-B2FE-4DE8-9C6F-D4D27DA23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281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34127-6C84-4EFF-A485-A943C6AC05C9}" type="datetimeFigureOut">
              <a:rPr lang="en-GB" smtClean="0"/>
              <a:t>08/07/2017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42FD8-B2FE-4DE8-9C6F-D4D27DA23B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65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mathemaTcl</a:t>
            </a:r>
            <a:r>
              <a:rPr lang="en-US" dirty="0" smtClean="0"/>
              <a:t> – a collection of mathematical extensions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Arjen Markus</a:t>
            </a:r>
          </a:p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04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6/64/FFT_of_Cosine_Summation_Func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7" y="3212976"/>
            <a:ext cx="4781953" cy="3046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complicated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FFTW3 (Fast Fourier transform): </a:t>
            </a:r>
          </a:p>
          <a:p>
            <a:pPr lvl="1"/>
            <a:r>
              <a:rPr lang="en-US" dirty="0" smtClean="0"/>
              <a:t>First set up a plan</a:t>
            </a:r>
          </a:p>
          <a:p>
            <a:pPr lvl="1"/>
            <a:r>
              <a:rPr lang="en-US" dirty="0" smtClean="0"/>
              <a:t>Then use this plan repeatedly</a:t>
            </a:r>
            <a:endParaRPr lang="en-US" dirty="0"/>
          </a:p>
          <a:p>
            <a:pPr marL="57150" indent="0">
              <a:buNone/>
            </a:pPr>
            <a:r>
              <a:rPr lang="en-US" sz="2800" i="1" dirty="0" smtClean="0"/>
              <a:t>Solution:</a:t>
            </a:r>
          </a:p>
          <a:p>
            <a:pPr marL="57150" indent="0">
              <a:buNone/>
            </a:pPr>
            <a:r>
              <a:rPr lang="en-US" sz="2800" dirty="0" smtClean="0"/>
              <a:t>Create a dedicated command </a:t>
            </a:r>
          </a:p>
          <a:p>
            <a:pPr marL="57150" indent="0">
              <a:buNone/>
            </a:pPr>
            <a:r>
              <a:rPr lang="en-US" sz="2800" dirty="0" smtClean="0"/>
              <a:t>and use the </a:t>
            </a:r>
            <a:r>
              <a:rPr lang="en-US" sz="2800" dirty="0" err="1" smtClean="0"/>
              <a:t>ClientData</a:t>
            </a:r>
            <a:r>
              <a:rPr lang="en-US" sz="2800" dirty="0" smtClean="0"/>
              <a:t> for </a:t>
            </a:r>
          </a:p>
          <a:p>
            <a:pPr marL="57150" indent="0">
              <a:buNone/>
            </a:pPr>
            <a:r>
              <a:rPr lang="en-US" sz="2800" dirty="0"/>
              <a:t>s</a:t>
            </a:r>
            <a:r>
              <a:rPr lang="en-US" sz="2800" smtClean="0"/>
              <a:t>toring </a:t>
            </a:r>
            <a:r>
              <a:rPr lang="en-US" sz="2800" dirty="0" smtClean="0"/>
              <a:t>the plan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4481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state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most complicated issue</a:t>
            </a:r>
          </a:p>
          <a:p>
            <a:pPr lvl="1"/>
            <a:r>
              <a:rPr lang="en-US" dirty="0" smtClean="0"/>
              <a:t>Capture it? Sometimes the library offers such an option</a:t>
            </a:r>
          </a:p>
          <a:p>
            <a:pPr lvl="1"/>
            <a:r>
              <a:rPr lang="en-US" dirty="0" smtClean="0"/>
              <a:t>Modify the source code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Or find a modernized version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Always ad hoc solutions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GB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COMMON /DINCOM/ X(100,20),HC(20),DXC(20),VMVT(20,19),EPSCO(20</a:t>
            </a:r>
            <a:r>
              <a:rPr lang="en-GB" sz="1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marL="800100" lvl="1" indent="-342900">
              <a:buAutoNum type="arabicPlain"/>
            </a:pPr>
            <a:r>
              <a:rPr lang="en-GB" sz="1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VMCOR(20</a:t>
            </a:r>
            <a:r>
              <a:rPr lang="en-GB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),VCOR(20),XRMIC(100),XRMAC(100),XOPT(100),FOPTC,     </a:t>
            </a:r>
            <a:endParaRPr lang="en-GB" sz="1400" b="1" dirty="0" smtClean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1" indent="-342900">
              <a:buAutoNum type="arabicPlain"/>
            </a:pPr>
            <a:r>
              <a:rPr lang="en-GB" sz="1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IE(20</a:t>
            </a:r>
            <a:r>
              <a:rPr lang="en-GB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),ISVT(20,19),KGEN,KTIM,NDIM,NTRAJC,NTRAJR,     </a:t>
            </a:r>
            <a:endParaRPr lang="en-GB" sz="1400" b="1" dirty="0" smtClean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1" indent="-342900">
              <a:buAutoNum type="arabicPlain"/>
            </a:pPr>
            <a:r>
              <a:rPr lang="en-GB" sz="1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ISEGBC,INKPBC,KPBR0C,NCF,IFEPC,INHPC </a:t>
            </a:r>
            <a:endParaRPr lang="en-GB" sz="14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84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the project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Tested using MSVC, Cygwin, </a:t>
            </a:r>
            <a:r>
              <a:rPr lang="en-US" dirty="0" err="1" smtClean="0"/>
              <a:t>MinGW</a:t>
            </a:r>
            <a:r>
              <a:rPr lang="en-US" dirty="0" smtClean="0"/>
              <a:t>, Linux</a:t>
            </a:r>
          </a:p>
          <a:p>
            <a:r>
              <a:rPr lang="en-US" dirty="0" smtClean="0"/>
              <a:t>Several libraries wrapped:</a:t>
            </a:r>
          </a:p>
          <a:p>
            <a:pPr lvl="1"/>
            <a:r>
              <a:rPr lang="en-US" dirty="0" smtClean="0"/>
              <a:t>Special functions and probabilistic functions</a:t>
            </a:r>
          </a:p>
          <a:p>
            <a:pPr lvl="1"/>
            <a:r>
              <a:rPr lang="en-US" dirty="0" err="1" smtClean="0"/>
              <a:t>Optimisation</a:t>
            </a:r>
            <a:endParaRPr lang="en-US" dirty="0" smtClean="0"/>
          </a:p>
          <a:p>
            <a:pPr lvl="1"/>
            <a:r>
              <a:rPr lang="en-US" dirty="0" smtClean="0"/>
              <a:t>Partial ordering</a:t>
            </a:r>
          </a:p>
          <a:p>
            <a:pPr lvl="1"/>
            <a:r>
              <a:rPr lang="en-US" dirty="0" smtClean="0"/>
              <a:t>Wavelets and FFT</a:t>
            </a:r>
          </a:p>
          <a:p>
            <a:pPr lvl="1"/>
            <a:r>
              <a:rPr lang="en-US" dirty="0" smtClean="0"/>
              <a:t>Genetic algorithm</a:t>
            </a:r>
          </a:p>
          <a:p>
            <a:r>
              <a:rPr lang="en-US" dirty="0" smtClean="0"/>
              <a:t>Many more to follow!</a:t>
            </a:r>
          </a:p>
          <a:p>
            <a:r>
              <a:rPr lang="en-US" i="1" dirty="0" smtClean="0"/>
              <a:t>See </a:t>
            </a:r>
            <a:r>
              <a:rPr lang="en-US" i="1" dirty="0" err="1" smtClean="0"/>
              <a:t>Chiselapp</a:t>
            </a:r>
            <a:endParaRPr lang="en-GB" i="1" dirty="0"/>
          </a:p>
        </p:txBody>
      </p:sp>
      <p:pic>
        <p:nvPicPr>
          <p:cNvPr id="2050" name="Picture 2" descr="http://www.fossil-scm.org/index.html/doc/trunk/www/fossil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501008"/>
            <a:ext cx="3516376" cy="3087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644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Jalousie de métier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From a newsletter by the Numerical Algorithms Group: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0" y="3068960"/>
            <a:ext cx="9595068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984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140968"/>
            <a:ext cx="8172450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Lots of stuff out there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Venerable packages like LAPACK (linear algebra) and LSODE (ordinary differential equations)</a:t>
            </a:r>
          </a:p>
          <a:p>
            <a:r>
              <a:rPr lang="en-US" dirty="0" smtClean="0"/>
              <a:t>Solving </a:t>
            </a:r>
            <a:r>
              <a:rPr lang="en-US" dirty="0" err="1" smtClean="0"/>
              <a:t>optimisation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problems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3000" i="1" dirty="0" err="1" smtClean="0"/>
              <a:t>Tcllib</a:t>
            </a:r>
            <a:r>
              <a:rPr lang="en-US" sz="3000" i="1" dirty="0" smtClean="0"/>
              <a:t> has several packages </a:t>
            </a:r>
          </a:p>
          <a:p>
            <a:pPr marL="0" indent="0">
              <a:buNone/>
            </a:pPr>
            <a:r>
              <a:rPr lang="en-US" sz="3000" i="1" dirty="0" smtClean="0"/>
              <a:t>in pure Tcl, but …</a:t>
            </a:r>
            <a:endParaRPr lang="en-US" i="1" dirty="0" smtClean="0"/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930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idea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Wrap these libraries – written in Fortran (FORTRAN) and C</a:t>
            </a:r>
          </a:p>
          <a:p>
            <a:r>
              <a:rPr lang="en-US" dirty="0" smtClean="0"/>
              <a:t>Make them available in source form with an easy-to-use build system and documentation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263" y="4098242"/>
            <a:ext cx="4716016" cy="3301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3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Choices I made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TEA: No Fortran support, difficult on Windows</a:t>
            </a:r>
          </a:p>
          <a:p>
            <a:r>
              <a:rPr lang="en-US" dirty="0" smtClean="0"/>
              <a:t>But: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Mathematical/numerical libraries are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usually straightforward to build</a:t>
            </a:r>
          </a:p>
          <a:p>
            <a:pPr marL="0" indent="0">
              <a:buNone/>
            </a:pPr>
            <a:r>
              <a:rPr lang="en-US" i="1" dirty="0" smtClean="0"/>
              <a:t>So: use dedicated build script:</a:t>
            </a:r>
          </a:p>
          <a:p>
            <a:r>
              <a:rPr lang="en-US" dirty="0" smtClean="0"/>
              <a:t>Identify suitable compilers and the Tcl libraries</a:t>
            </a:r>
          </a:p>
          <a:p>
            <a:r>
              <a:rPr lang="en-US" dirty="0" smtClean="0"/>
              <a:t>Use simple </a:t>
            </a:r>
            <a:r>
              <a:rPr lang="en-US" dirty="0" err="1" smtClean="0"/>
              <a:t>makefiles</a:t>
            </a:r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53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Multiplatform</a:t>
            </a:r>
          </a:p>
          <a:p>
            <a:r>
              <a:rPr lang="en-US" dirty="0" smtClean="0"/>
              <a:t>No surprises – no exit in the library</a:t>
            </a:r>
          </a:p>
          <a:p>
            <a:r>
              <a:rPr lang="en-US" i="1" dirty="0" err="1" smtClean="0"/>
              <a:t>Interp</a:t>
            </a:r>
            <a:r>
              <a:rPr lang="en-US" i="1" dirty="0" smtClean="0"/>
              <a:t>-safe </a:t>
            </a:r>
            <a:r>
              <a:rPr lang="en-US" dirty="0" smtClean="0"/>
              <a:t>(if possible) – implies thread-safety</a:t>
            </a:r>
          </a:p>
          <a:p>
            <a:r>
              <a:rPr lang="en-US" dirty="0" smtClean="0"/>
              <a:t>Comfortable Tcl API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From </a:t>
            </a:r>
            <a:r>
              <a:rPr lang="en-US" sz="2400" dirty="0" smtClean="0"/>
              <a:t>the source </a:t>
            </a:r>
            <a:r>
              <a:rPr lang="en-US" sz="2400" dirty="0" smtClean="0"/>
              <a:t>code of PIKAIA:</a:t>
            </a:r>
            <a:endParaRPr lang="en-US" sz="2400" dirty="0" smtClean="0"/>
          </a:p>
          <a:p>
            <a:pPr marL="0" indent="0">
              <a:buNone/>
            </a:pPr>
            <a:r>
              <a:rPr lang="en-US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       ctrl( 1) - number of individuals in a population …</a:t>
            </a:r>
          </a:p>
          <a:p>
            <a:pPr marL="0" indent="0">
              <a:buNone/>
            </a:pPr>
            <a:r>
              <a:rPr lang="en-US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       ctrl( 2) - number of generations …</a:t>
            </a:r>
          </a:p>
          <a:p>
            <a:pPr marL="0" indent="0">
              <a:buNone/>
            </a:pPr>
            <a:r>
              <a:rPr lang="en-US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       ctrl( 3) - number of significant digits …</a:t>
            </a:r>
          </a:p>
          <a:p>
            <a:pPr marL="0" indent="0">
              <a:buNone/>
            </a:pPr>
            <a:r>
              <a:rPr lang="en-US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       ctrl( 4) - crossover probability; must be  &lt;= 1.0 (…)</a:t>
            </a:r>
          </a:p>
          <a:p>
            <a:pPr marL="0" indent="0">
              <a:buNone/>
            </a:pPr>
            <a:r>
              <a:rPr lang="en-US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       ctrl( 5) - mutation mode; 1/2=steady/variable (…)</a:t>
            </a:r>
          </a:p>
          <a:p>
            <a:pPr marL="0" indent="0">
              <a:buNone/>
            </a:pPr>
            <a:r>
              <a:rPr lang="en-US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       ctrl( 6) - initial mutation rate; should be small …</a:t>
            </a:r>
          </a:p>
          <a:p>
            <a:pPr marL="0" indent="0">
              <a:buNone/>
            </a:pPr>
            <a:r>
              <a:rPr lang="en-US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       Ctrl( 7) - …</a:t>
            </a:r>
            <a:endParaRPr lang="en-GB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0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Library of special functions: straightforward wrapping: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Wrapfort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fproc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::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Cephes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::gamma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gamma_c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double x input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double y result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code {} {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y = gamma(x);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merror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) {REPORT_ERROR(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merror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);}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 double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288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8000" dirty="0" err="1" smtClean="0"/>
              <a:t>Optimisation</a:t>
            </a:r>
            <a:r>
              <a:rPr lang="en-US" sz="8000" dirty="0" smtClean="0"/>
              <a:t> of a function implemented in Tcl: proc name passed to the library</a:t>
            </a:r>
          </a:p>
          <a:p>
            <a:endParaRPr lang="en-US" dirty="0"/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Wrapfort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fexternal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fortran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integer      n      input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double-array x      {input n}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double       f      output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toproc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x      input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f      result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Wrapfort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fproc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::Global::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findGlobalMinimum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global_wrap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external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{}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double-array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amin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…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558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 (3)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5900" dirty="0" smtClean="0"/>
              <a:t>Lots of arguments or C </a:t>
            </a:r>
            <a:r>
              <a:rPr lang="en-US" sz="5900" dirty="0" err="1" smtClean="0"/>
              <a:t>structs</a:t>
            </a:r>
            <a:r>
              <a:rPr lang="en-US" sz="5900" dirty="0" smtClean="0"/>
              <a:t>:</a:t>
            </a:r>
          </a:p>
          <a:p>
            <a:pPr marL="0" indent="0">
              <a:buNone/>
            </a:pPr>
            <a:r>
              <a:rPr lang="en-US" sz="5900" dirty="0" smtClean="0"/>
              <a:t>    hide the complexity via a front-end in Tcl and </a:t>
            </a:r>
          </a:p>
          <a:p>
            <a:pPr marL="0" indent="0">
              <a:buNone/>
            </a:pPr>
            <a:r>
              <a:rPr lang="en-US" sz="5900" dirty="0"/>
              <a:t> </a:t>
            </a:r>
            <a:r>
              <a:rPr lang="en-US" sz="5900" dirty="0" smtClean="0"/>
              <a:t>   option-value pairs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3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pikaia</a:t>
            </a:r>
            <a:r>
              <a:rPr lang="en-US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 --</a:t>
            </a:r>
          </a:p>
          <a:p>
            <a:pPr marL="0" indent="0">
              <a:buNone/>
            </a:pPr>
            <a:r>
              <a:rPr lang="en-US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#     Run the simulation and return the result</a:t>
            </a:r>
          </a:p>
          <a:p>
            <a:pPr marL="0" indent="0">
              <a:buNone/>
            </a:pPr>
            <a:r>
              <a:rPr lang="en-US" sz="35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</a:p>
          <a:p>
            <a:pPr marL="0" indent="0">
              <a:buNone/>
            </a:pPr>
            <a:r>
              <a:rPr lang="en-GB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proc </a:t>
            </a:r>
            <a:r>
              <a:rPr lang="en-GB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GB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Pikaia</a:t>
            </a:r>
            <a:r>
              <a:rPr lang="en-GB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GB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pikaia</a:t>
            </a:r>
            <a:r>
              <a:rPr lang="en-GB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en-GB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GB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min max </a:t>
            </a:r>
            <a:r>
              <a:rPr lang="en-GB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GB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} {</a:t>
            </a:r>
          </a:p>
          <a:p>
            <a:pPr marL="0" indent="0">
              <a:buNone/>
            </a:pPr>
            <a:endParaRPr lang="en-GB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set options [</a:t>
            </a:r>
            <a:r>
              <a:rPr lang="en-GB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lrepeat</a:t>
            </a:r>
            <a:r>
              <a:rPr lang="en-GB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12 [expr {-1.0}]]</a:t>
            </a:r>
          </a:p>
          <a:p>
            <a:pPr marL="0" indent="0">
              <a:buNone/>
            </a:pPr>
            <a:r>
              <a:rPr lang="en-GB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set </a:t>
            </a:r>
            <a:r>
              <a:rPr lang="en-GB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printfile</a:t>
            </a:r>
            <a:r>
              <a:rPr lang="en-GB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"</a:t>
            </a:r>
            <a:r>
              <a:rPr lang="en-GB" sz="3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pikaia.out</a:t>
            </a:r>
            <a:r>
              <a:rPr lang="en-GB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</a:p>
          <a:p>
            <a:pPr marL="0" indent="0">
              <a:buNone/>
            </a:pP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 Fill list ”options” via </a:t>
            </a:r>
            <a:r>
              <a:rPr lang="en-US" sz="3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…</a:t>
            </a:r>
            <a:endParaRPr lang="en-GB" sz="3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#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# Run the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pikaia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computation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#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set result [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RunSimulation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$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llength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$min] $min $max $options $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printfile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$result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15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580</Words>
  <Application>Microsoft Office PowerPoint</Application>
  <PresentationFormat>On-screen Show (4:3)</PresentationFormat>
  <Paragraphs>120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mathemaTcl – a collection of mathematical extensions</vt:lpstr>
      <vt:lpstr>Jalousie de métier</vt:lpstr>
      <vt:lpstr>Lots of stuff out there</vt:lpstr>
      <vt:lpstr>The idea</vt:lpstr>
      <vt:lpstr>Choices I made</vt:lpstr>
      <vt:lpstr>Requirements</vt:lpstr>
      <vt:lpstr>Some examples (1)</vt:lpstr>
      <vt:lpstr>Some examples (2)</vt:lpstr>
      <vt:lpstr>Some examples (3)</vt:lpstr>
      <vt:lpstr>More complicated examples</vt:lpstr>
      <vt:lpstr>Internal state</vt:lpstr>
      <vt:lpstr>Status of the project</vt:lpstr>
    </vt:vector>
  </TitlesOfParts>
  <Company>Stichting Deltares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mathemaTcl – a collection of mathematical extensions</dc:title>
  <dc:creator>Arjen Markus</dc:creator>
  <cp:lastModifiedBy>Arjen Markus</cp:lastModifiedBy>
  <cp:revision>15</cp:revision>
  <dcterms:created xsi:type="dcterms:W3CDTF">2017-07-04T10:49:01Z</dcterms:created>
  <dcterms:modified xsi:type="dcterms:W3CDTF">2017-07-08T05:33:27Z</dcterms:modified>
</cp:coreProperties>
</file>