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82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554691"/>
            <a:ext cx="8513762" cy="2047315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2628900"/>
            <a:ext cx="4683050" cy="100853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06471"/>
            <a:ext cx="1600200" cy="273844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4706471"/>
            <a:ext cx="5638800" cy="273844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4706471"/>
            <a:ext cx="609600" cy="273844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920570"/>
            <a:ext cx="3657600" cy="425054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731851"/>
            <a:ext cx="3496570" cy="3560437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349845"/>
            <a:ext cx="3657600" cy="299355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2" y="3247465"/>
            <a:ext cx="7907151" cy="695885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3943350"/>
            <a:ext cx="7904950" cy="7429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555757"/>
            <a:ext cx="4914362" cy="2430048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370714"/>
            <a:ext cx="4663440" cy="2272502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2" y="3247465"/>
            <a:ext cx="7907151" cy="695885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3943350"/>
            <a:ext cx="7904950" cy="7429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551665"/>
            <a:ext cx="4663440" cy="2272502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514351"/>
            <a:ext cx="757518" cy="4080510"/>
          </a:xfrm>
        </p:spPr>
        <p:txBody>
          <a:bodyPr vert="eaVert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6" y="514351"/>
            <a:ext cx="6561137" cy="4080510"/>
          </a:xfrm>
        </p:spPr>
        <p:txBody>
          <a:bodyPr vert="eaVert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tclsh.ic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4661297"/>
            <a:ext cx="414337" cy="3107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2" y="3616655"/>
            <a:ext cx="8511989" cy="1085231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2644485"/>
            <a:ext cx="8355714" cy="953064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2" y="3616655"/>
            <a:ext cx="8511989" cy="1085231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2644485"/>
            <a:ext cx="4428426" cy="953064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195762"/>
            <a:ext cx="3433660" cy="3153026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1543051"/>
            <a:ext cx="3863788" cy="3051572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1543051"/>
            <a:ext cx="3867912" cy="3051572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437029"/>
            <a:ext cx="7918450" cy="59167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159809"/>
            <a:ext cx="3867912" cy="348713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1610915"/>
            <a:ext cx="3867912" cy="2963466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158764"/>
            <a:ext cx="3867912" cy="349758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1610915"/>
            <a:ext cx="3867912" cy="2963466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270887"/>
            <a:ext cx="18288" cy="32918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270887"/>
            <a:ext cx="18288" cy="32918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270887"/>
            <a:ext cx="18288" cy="32918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270887"/>
            <a:ext cx="18288" cy="32918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tclsh.ic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4669562"/>
            <a:ext cx="414337" cy="3107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290077"/>
            <a:ext cx="3657600" cy="871538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494179"/>
            <a:ext cx="3819338" cy="4100444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158253"/>
            <a:ext cx="3657600" cy="175484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437029"/>
            <a:ext cx="7918450" cy="5916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1533525"/>
            <a:ext cx="7167284" cy="30610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06471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CA9302E-174F-9C41-92CD-C316D57B9600}" type="datetimeFigureOut">
              <a:rPr lang="en-US" smtClean="0"/>
              <a:t>08/07/2017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4706471"/>
            <a:ext cx="56432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4706471"/>
            <a:ext cx="609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B28C879C-5A22-9641-9476-8459D45663C3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Tcl/</a:t>
            </a:r>
            <a:r>
              <a:rPr lang="en-GB" dirty="0" err="1" smtClean="0"/>
              <a:t>Tk</a:t>
            </a:r>
            <a:r>
              <a:rPr lang="en-GB" dirty="0" smtClean="0"/>
              <a:t> Status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EuroTcl</a:t>
            </a:r>
            <a:r>
              <a:rPr lang="en-GB" dirty="0" smtClean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4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Support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9.0 and </a:t>
            </a:r>
            <a:r>
              <a:rPr lang="en-GB" dirty="0" smtClean="0">
                <a:solidFill>
                  <a:srgbClr val="FFAF03"/>
                </a:solidFill>
              </a:rPr>
              <a:t>8.7 open for development</a:t>
            </a:r>
          </a:p>
          <a:p>
            <a:pPr lvl="1"/>
            <a:r>
              <a:rPr lang="en-GB" dirty="0" smtClean="0"/>
              <a:t>8.7 in a bit more earnest</a:t>
            </a:r>
          </a:p>
          <a:p>
            <a:r>
              <a:rPr lang="en-GB" dirty="0" smtClean="0">
                <a:solidFill>
                  <a:srgbClr val="FFAF03"/>
                </a:solidFill>
              </a:rPr>
              <a:t>8.6 is recommended for production use</a:t>
            </a:r>
          </a:p>
          <a:p>
            <a:pPr lvl="1"/>
            <a:r>
              <a:rPr lang="en-GB" dirty="0" smtClean="0"/>
              <a:t>Some minor features sneaking in</a:t>
            </a:r>
          </a:p>
          <a:p>
            <a:r>
              <a:rPr lang="en-GB" dirty="0" smtClean="0">
                <a:solidFill>
                  <a:srgbClr val="FFAF03"/>
                </a:solidFill>
              </a:rPr>
              <a:t>8.5 in long-term support</a:t>
            </a:r>
          </a:p>
          <a:p>
            <a:pPr lvl="1"/>
            <a:r>
              <a:rPr lang="en-GB" dirty="0" smtClean="0"/>
              <a:t>Not many releases expected in future</a:t>
            </a:r>
          </a:p>
          <a:p>
            <a:r>
              <a:rPr lang="en-GB" dirty="0" smtClean="0"/>
              <a:t>8.4 no longer supported at all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16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Implemented New Features: Tcl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1543051"/>
            <a:ext cx="4029634" cy="305157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TIP 444: Add weekdays to </a:t>
            </a:r>
            <a:r>
              <a:rPr lang="en-GB" dirty="0" smtClean="0">
                <a:solidFill>
                  <a:schemeClr val="accent2"/>
                </a:solidFill>
                <a:latin typeface="Andale Mono"/>
                <a:cs typeface="Andale Mono"/>
              </a:rPr>
              <a:t>clock add</a:t>
            </a:r>
            <a:endParaRPr lang="en-GB" dirty="0" smtClean="0"/>
          </a:p>
          <a:p>
            <a:r>
              <a:rPr lang="en-GB" dirty="0" smtClean="0"/>
              <a:t>TIP 458: Improved </a:t>
            </a:r>
            <a:r>
              <a:rPr lang="en-GB" dirty="0" err="1" smtClean="0"/>
              <a:t>notifier</a:t>
            </a:r>
            <a:endParaRPr lang="en-GB" dirty="0" smtClean="0"/>
          </a:p>
          <a:p>
            <a:pPr lvl="1"/>
            <a:r>
              <a:rPr lang="en-GB" dirty="0" smtClean="0"/>
              <a:t>Allow scaling up number of files and sockets</a:t>
            </a:r>
          </a:p>
          <a:p>
            <a:r>
              <a:rPr lang="en-GB" dirty="0" smtClean="0"/>
              <a:t>TIP 463: Command substitutions in </a:t>
            </a:r>
            <a:r>
              <a:rPr lang="en-GB" dirty="0" err="1">
                <a:solidFill>
                  <a:schemeClr val="accent2"/>
                </a:solidFill>
                <a:latin typeface="Andale Mono"/>
                <a:cs typeface="Andale Mono"/>
              </a:rPr>
              <a:t>regsub</a:t>
            </a:r>
            <a:endParaRPr lang="en-GB" dirty="0">
              <a:solidFill>
                <a:schemeClr val="accent2"/>
              </a:solidFill>
              <a:latin typeface="Andale Mono"/>
              <a:cs typeface="Andale Mono"/>
            </a:endParaRPr>
          </a:p>
          <a:p>
            <a:pPr lvl="1"/>
            <a:r>
              <a:rPr lang="en-GB" dirty="0" smtClean="0"/>
              <a:t>No more </a:t>
            </a:r>
            <a:r>
              <a:rPr lang="en-GB" sz="2100" dirty="0">
                <a:solidFill>
                  <a:schemeClr val="accent2"/>
                </a:solidFill>
                <a:latin typeface="Andale Mono"/>
                <a:cs typeface="Andale Mono"/>
              </a:rPr>
              <a:t>string map</a:t>
            </a:r>
            <a:r>
              <a:rPr lang="en-GB" dirty="0" smtClean="0"/>
              <a:t> </a:t>
            </a:r>
            <a:r>
              <a:rPr lang="en-GB" dirty="0" smtClean="0">
                <a:sym typeface="Wingdings"/>
              </a:rPr>
              <a:t> </a:t>
            </a:r>
            <a:r>
              <a:rPr lang="en-GB" sz="2100" dirty="0" err="1">
                <a:solidFill>
                  <a:schemeClr val="accent2"/>
                </a:solidFill>
                <a:latin typeface="Andale Mono"/>
                <a:cs typeface="Andale Mono"/>
                <a:sym typeface="Wingdings"/>
              </a:rPr>
              <a:t>regsub</a:t>
            </a:r>
            <a:r>
              <a:rPr lang="en-GB" dirty="0" smtClean="0">
                <a:sym typeface="Wingdings"/>
              </a:rPr>
              <a:t>  </a:t>
            </a:r>
            <a:r>
              <a:rPr lang="en-GB" sz="2100" dirty="0" err="1">
                <a:solidFill>
                  <a:schemeClr val="accent2"/>
                </a:solidFill>
                <a:latin typeface="Andale Mono"/>
                <a:cs typeface="Andale Mono"/>
                <a:sym typeface="Wingdings"/>
              </a:rPr>
              <a:t>subst</a:t>
            </a:r>
            <a:r>
              <a:rPr lang="en-GB" dirty="0" smtClean="0">
                <a:sym typeface="Wingdings"/>
              </a:rPr>
              <a:t> trickery!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TclOO</a:t>
            </a:r>
            <a:r>
              <a:rPr lang="en-GB" dirty="0"/>
              <a:t> updates</a:t>
            </a:r>
          </a:p>
          <a:p>
            <a:pPr lvl="1"/>
            <a:r>
              <a:rPr lang="en-GB" dirty="0"/>
              <a:t>TIP 470: Access to definition object</a:t>
            </a:r>
          </a:p>
          <a:p>
            <a:pPr lvl="2"/>
            <a:r>
              <a:rPr lang="en-GB" dirty="0"/>
              <a:t>Extending </a:t>
            </a:r>
            <a:r>
              <a:rPr lang="en-GB" sz="1900" dirty="0" err="1">
                <a:solidFill>
                  <a:schemeClr val="accent2"/>
                </a:solidFill>
                <a:latin typeface="Andale Mono"/>
                <a:cs typeface="Andale Mono"/>
              </a:rPr>
              <a:t>oo</a:t>
            </a:r>
            <a:r>
              <a:rPr lang="en-GB" sz="1900" dirty="0">
                <a:solidFill>
                  <a:schemeClr val="accent2"/>
                </a:solidFill>
                <a:latin typeface="Andale Mono"/>
                <a:cs typeface="Andale Mono"/>
              </a:rPr>
              <a:t>::define</a:t>
            </a:r>
            <a:r>
              <a:rPr lang="en-GB" dirty="0"/>
              <a:t> becomes less hacky</a:t>
            </a:r>
          </a:p>
          <a:p>
            <a:pPr lvl="1"/>
            <a:r>
              <a:rPr lang="en-GB" dirty="0"/>
              <a:t>TIP 473: Define target namespace in </a:t>
            </a:r>
            <a:r>
              <a:rPr lang="en-GB" dirty="0" err="1">
                <a:solidFill>
                  <a:schemeClr val="accent2"/>
                </a:solidFill>
                <a:latin typeface="Andale Mono"/>
                <a:cs typeface="Andale Mono"/>
              </a:rPr>
              <a:t>oo</a:t>
            </a:r>
            <a:r>
              <a:rPr lang="en-GB" dirty="0">
                <a:solidFill>
                  <a:schemeClr val="accent2"/>
                </a:solidFill>
                <a:latin typeface="Andale Mono"/>
                <a:cs typeface="Andale Mono"/>
              </a:rPr>
              <a:t>::copy</a:t>
            </a:r>
          </a:p>
          <a:p>
            <a:pPr lvl="2"/>
            <a:r>
              <a:rPr lang="en-GB" dirty="0" err="1"/>
              <a:t>TclOO</a:t>
            </a:r>
            <a:r>
              <a:rPr lang="en-GB" dirty="0"/>
              <a:t> can be used as namespace factory</a:t>
            </a:r>
          </a:p>
          <a:p>
            <a:r>
              <a:rPr lang="en-GB" dirty="0" smtClean="0"/>
              <a:t>Some internal API changes</a:t>
            </a:r>
          </a:p>
          <a:p>
            <a:pPr lvl="1"/>
            <a:r>
              <a:rPr lang="en-GB" dirty="0" smtClean="0"/>
              <a:t>Exposing capabilities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09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Implemented New Features: </a:t>
            </a:r>
            <a:r>
              <a:rPr lang="en-GB" dirty="0" err="1" smtClean="0"/>
              <a:t>Tk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TIP 442: Text in progress bars</a:t>
            </a:r>
          </a:p>
          <a:p>
            <a:r>
              <a:rPr lang="en-GB" dirty="0" smtClean="0"/>
              <a:t>TIP 464: Multimedia keys</a:t>
            </a:r>
          </a:p>
          <a:p>
            <a:r>
              <a:rPr lang="en-GB" dirty="0" smtClean="0"/>
              <a:t>Updates to </a:t>
            </a:r>
            <a:r>
              <a:rPr lang="en-GB" dirty="0">
                <a:solidFill>
                  <a:schemeClr val="accent2"/>
                </a:solidFill>
                <a:latin typeface="Andale Mono"/>
                <a:cs typeface="Andale Mono"/>
              </a:rPr>
              <a:t>text</a:t>
            </a:r>
            <a:r>
              <a:rPr lang="en-GB" dirty="0" smtClean="0"/>
              <a:t> widget</a:t>
            </a:r>
          </a:p>
          <a:p>
            <a:pPr lvl="1"/>
            <a:r>
              <a:rPr lang="en-GB" dirty="0" smtClean="0"/>
              <a:t>TIP 438: Better line metric computation</a:t>
            </a:r>
          </a:p>
          <a:p>
            <a:pPr lvl="1"/>
            <a:r>
              <a:rPr lang="en-GB" dirty="0" smtClean="0"/>
              <a:t>TIP 443: More options for tags</a:t>
            </a:r>
          </a:p>
          <a:p>
            <a:pPr lvl="1"/>
            <a:r>
              <a:rPr lang="en-GB" dirty="0" smtClean="0"/>
              <a:t>TIP 449: Undo/redo API updates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592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Selected Features in Progress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Generating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Support new form for decimal numbers</a:t>
            </a:r>
          </a:p>
          <a:p>
            <a:pPr lvl="1"/>
            <a:r>
              <a:rPr lang="en-GB" dirty="0" smtClean="0"/>
              <a:t>e.g., 0d918256</a:t>
            </a:r>
          </a:p>
          <a:p>
            <a:r>
              <a:rPr lang="en-GB" dirty="0" smtClean="0"/>
              <a:t>Named parameters for procedures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Generating code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Mountable zip archive support</a:t>
            </a:r>
          </a:p>
          <a:p>
            <a:r>
              <a:rPr lang="en-GB" dirty="0"/>
              <a:t>Faster clock scan and clock format</a:t>
            </a:r>
          </a:p>
          <a:p>
            <a:r>
              <a:rPr lang="en-GB" i="1" dirty="0"/>
              <a:t>Major</a:t>
            </a:r>
            <a:r>
              <a:rPr lang="en-GB" dirty="0"/>
              <a:t> updates to text widget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985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Releases Upcoming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Fairly soon: 8.6.7 (before Tcl Conference in October)</a:t>
            </a:r>
          </a:p>
          <a:p>
            <a:pPr lvl="1"/>
            <a:r>
              <a:rPr lang="en-GB" smtClean="0"/>
              <a:t>Mostly bug fixes</a:t>
            </a:r>
            <a:endParaRPr lang="en-GB" dirty="0" smtClean="0"/>
          </a:p>
          <a:p>
            <a:r>
              <a:rPr lang="en-GB" dirty="0" smtClean="0"/>
              <a:t>Later this year: 8.7a1</a:t>
            </a:r>
          </a:p>
          <a:p>
            <a:pPr lvl="1"/>
            <a:r>
              <a:rPr lang="en-GB" dirty="0" smtClean="0"/>
              <a:t>Needs at least one more major feature to be alpha-worthy</a:t>
            </a:r>
          </a:p>
          <a:p>
            <a:pPr lvl="2"/>
            <a:r>
              <a:rPr lang="en-GB" i="1" dirty="0"/>
              <a:t>M</a:t>
            </a:r>
            <a:r>
              <a:rPr lang="en-GB" i="1" dirty="0" smtClean="0"/>
              <a:t>y pick: Zip VFS </a:t>
            </a:r>
            <a:r>
              <a:rPr lang="en-GB" i="1" dirty="0" smtClean="0">
                <a:sym typeface="Wingdings"/>
              </a:rPr>
              <a:t> packaging improvements</a:t>
            </a:r>
            <a:endParaRPr lang="en-GB" i="1" dirty="0" smtClean="0"/>
          </a:p>
          <a:p>
            <a:r>
              <a:rPr lang="en-GB" dirty="0" smtClean="0"/>
              <a:t>???: 9.0</a:t>
            </a:r>
          </a:p>
          <a:p>
            <a:pPr lvl="1"/>
            <a:r>
              <a:rPr lang="en-GB" dirty="0" smtClean="0"/>
              <a:t>Currently mostly about lifting memory limits and deleting deprecated API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102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cl Presentations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Twilight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Tcl Presentations.thmx</Template>
  <TotalTime>225</TotalTime>
  <Words>269</Words>
  <Application>Microsoft Macintosh PowerPoint</Application>
  <PresentationFormat>On-screen Show (16:9)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Tcl Presentations</vt:lpstr>
      <vt:lpstr>Tcl/Tk Status</vt:lpstr>
      <vt:lpstr>Support Status</vt:lpstr>
      <vt:lpstr>Implemented New Features: Tcl</vt:lpstr>
      <vt:lpstr>Implemented New Features: Tk</vt:lpstr>
      <vt:lpstr>Selected Features in Progress</vt:lpstr>
      <vt:lpstr>Releases Upcoming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Tcl Status</dc:title>
  <dc:creator>Donal Fellows</dc:creator>
  <cp:lastModifiedBy>Donal Fellows</cp:lastModifiedBy>
  <cp:revision>10</cp:revision>
  <dcterms:created xsi:type="dcterms:W3CDTF">2017-07-08T08:35:57Z</dcterms:created>
  <dcterms:modified xsi:type="dcterms:W3CDTF">2017-07-08T12:21:22Z</dcterms:modified>
</cp:coreProperties>
</file>