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7" r:id="rId1"/>
  </p:sldMasterIdLst>
  <p:notesMasterIdLst>
    <p:notesMasterId r:id="rId18"/>
  </p:notesMasterIdLst>
  <p:sldIdLst>
    <p:sldId id="256" r:id="rId2"/>
    <p:sldId id="257" r:id="rId3"/>
    <p:sldId id="271" r:id="rId4"/>
    <p:sldId id="269" r:id="rId5"/>
    <p:sldId id="270" r:id="rId6"/>
    <p:sldId id="258" r:id="rId7"/>
    <p:sldId id="266" r:id="rId8"/>
    <p:sldId id="259" r:id="rId9"/>
    <p:sldId id="260" r:id="rId10"/>
    <p:sldId id="261" r:id="rId11"/>
    <p:sldId id="262" r:id="rId12"/>
    <p:sldId id="268" r:id="rId13"/>
    <p:sldId id="263" r:id="rId14"/>
    <p:sldId id="267" r:id="rId15"/>
    <p:sldId id="264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7187" autoAdjust="0"/>
  </p:normalViewPr>
  <p:slideViewPr>
    <p:cSldViewPr snapToGrid="0" snapToObjects="1">
      <p:cViewPr varScale="1">
        <p:scale>
          <a:sx n="125" d="100"/>
          <a:sy n="125" d="100"/>
        </p:scale>
        <p:origin x="-102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FF88-53ED-A34A-94CD-94B9661875E1}" type="datetimeFigureOut">
              <a:rPr lang="en-US" smtClean="0"/>
              <a:t>07/07/2017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0C39-B287-7F44-ABBC-2675EACD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URLs</a:t>
            </a:r>
            <a:r>
              <a:rPr lang="en-GB" baseline="0" dirty="0" smtClean="0"/>
              <a:t> are</a:t>
            </a:r>
            <a:endParaRPr lang="en-GB" dirty="0" smtClean="0"/>
          </a:p>
          <a:p>
            <a:r>
              <a:rPr lang="en-GB" dirty="0" smtClean="0"/>
              <a:t>Mailing list: https://</a:t>
            </a:r>
            <a:r>
              <a:rPr lang="en-GB" dirty="0" err="1" smtClean="0"/>
              <a:t>sourceforge.net</a:t>
            </a:r>
            <a:r>
              <a:rPr lang="en-GB" dirty="0" smtClean="0"/>
              <a:t>/p/</a:t>
            </a:r>
            <a:r>
              <a:rPr lang="en-GB" dirty="0" err="1" smtClean="0"/>
              <a:t>tcl</a:t>
            </a:r>
            <a:r>
              <a:rPr lang="en-GB" dirty="0" smtClean="0"/>
              <a:t>/mailman/</a:t>
            </a:r>
            <a:r>
              <a:rPr lang="en-GB" dirty="0" err="1" smtClean="0"/>
              <a:t>tcl-quadcode</a:t>
            </a:r>
            <a:r>
              <a:rPr lang="en-GB" dirty="0" smtClean="0"/>
              <a:t>/</a:t>
            </a:r>
          </a:p>
          <a:p>
            <a:r>
              <a:rPr lang="en-GB" dirty="0" smtClean="0"/>
              <a:t>Fossil repo:</a:t>
            </a:r>
            <a:r>
              <a:rPr lang="en-GB" baseline="0" dirty="0" smtClean="0"/>
              <a:t> </a:t>
            </a:r>
            <a:r>
              <a:rPr lang="en-GB" dirty="0" smtClean="0"/>
              <a:t>http://</a:t>
            </a:r>
            <a:r>
              <a:rPr lang="en-GB" dirty="0" err="1" smtClean="0"/>
              <a:t>core.tcl.tk</a:t>
            </a:r>
            <a:r>
              <a:rPr lang="en-GB" dirty="0" smtClean="0"/>
              <a:t>/</a:t>
            </a:r>
            <a:r>
              <a:rPr lang="en-GB" dirty="0" err="1" smtClean="0"/>
              <a:t>tclquadcode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5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discussion</a:t>
            </a:r>
            <a:r>
              <a:rPr lang="en-GB" baseline="0" dirty="0" smtClean="0"/>
              <a:t> happened in the lobby of the hotel in New Orleans at a Tcl Conference. That was where we decided it was possible at 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9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Fib is integer</a:t>
            </a:r>
            <a:r>
              <a:rPr lang="en-GB" baseline="0" dirty="0" smtClean="0"/>
              <a:t> math, </a:t>
            </a:r>
            <a:r>
              <a:rPr lang="en-GB" baseline="0" dirty="0" err="1" smtClean="0"/>
              <a:t>cos</a:t>
            </a:r>
            <a:r>
              <a:rPr lang="en-GB" baseline="0" dirty="0" smtClean="0"/>
              <a:t> is float math, wordcounter3 is word counting using local dictionaries and lists, </a:t>
            </a:r>
            <a:r>
              <a:rPr lang="en-GB" baseline="0" dirty="0" smtClean="0"/>
              <a:t>H9fast is doing per-character math on a string (hash function), </a:t>
            </a:r>
            <a:r>
              <a:rPr lang="en-GB" baseline="0" dirty="0" err="1" smtClean="0"/>
              <a:t>mrtest</a:t>
            </a:r>
            <a:r>
              <a:rPr lang="en-GB" baseline="0" dirty="0" smtClean="0"/>
              <a:t>::</a:t>
            </a:r>
            <a:r>
              <a:rPr lang="en-GB" baseline="0" dirty="0" err="1" smtClean="0"/>
              <a:t>calc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interprocedural</a:t>
            </a:r>
            <a:r>
              <a:rPr lang="en-GB" baseline="0" dirty="0" smtClean="0"/>
              <a:t> calling handling a little language, impure-caller is </a:t>
            </a:r>
            <a:r>
              <a:rPr lang="en-GB" baseline="0" dirty="0" err="1" smtClean="0"/>
              <a:t>interprocedural</a:t>
            </a:r>
            <a:r>
              <a:rPr lang="en-GB" baseline="0" dirty="0" smtClean="0"/>
              <a:t> testing that shows we can remove costly operations entirely, </a:t>
            </a:r>
            <a:r>
              <a:rPr lang="en-GB" baseline="0" dirty="0" err="1" smtClean="0"/>
              <a:t>linesearch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flightawarebench</a:t>
            </a:r>
            <a:r>
              <a:rPr lang="en-GB" baseline="0" dirty="0" smtClean="0"/>
              <a:t> are general math-heavy algorithms (in vector math and spherical coordinate computations, respectively</a:t>
            </a:r>
            <a:r>
              <a:rPr lang="en-GB" baseline="0" dirty="0" smtClean="0"/>
              <a:t>) that are used for heavy testing.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</a:t>
            </a:r>
            <a:r>
              <a:rPr lang="en-GB" baseline="0" dirty="0" err="1" smtClean="0"/>
              <a:t>flightaware</a:t>
            </a:r>
            <a:r>
              <a:rPr lang="en-GB" baseline="0" dirty="0" smtClean="0"/>
              <a:t> one is </a:t>
            </a:r>
            <a:r>
              <a:rPr lang="en-GB" i="1" baseline="0" dirty="0" smtClean="0"/>
              <a:t>severely</a:t>
            </a:r>
            <a:r>
              <a:rPr lang="en-GB" baseline="0" dirty="0" smtClean="0"/>
              <a:t> cut down from the one that will be used for $100k prize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Purple</a:t>
            </a:r>
            <a:r>
              <a:rPr lang="en-GB" baseline="0" dirty="0" smtClean="0"/>
              <a:t> is standard Tcl. Yellow is </a:t>
            </a:r>
            <a:r>
              <a:rPr lang="en-GB" baseline="0" dirty="0" err="1" smtClean="0"/>
              <a:t>quadcode</a:t>
            </a:r>
            <a:r>
              <a:rPr lang="en-GB" baseline="0" dirty="0" smtClean="0"/>
              <a:t>. Orange is LLVM/native.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4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Version with [scan] is worse</a:t>
            </a:r>
            <a:r>
              <a:rPr lang="en-GB" baseline="0" dirty="0" smtClean="0"/>
              <a:t> because of list/</a:t>
            </a:r>
            <a:r>
              <a:rPr lang="en-GB" baseline="0" dirty="0" err="1" smtClean="0"/>
              <a:t>int</a:t>
            </a:r>
            <a:r>
              <a:rPr lang="en-GB" baseline="0" dirty="0" smtClean="0"/>
              <a:t> conversions, but even doing it “properly” still isn’t as fast as [binary scan]; hoisting access to </a:t>
            </a:r>
            <a:r>
              <a:rPr lang="en-GB" baseline="0" dirty="0" err="1" smtClean="0"/>
              <a:t>callframe</a:t>
            </a:r>
            <a:r>
              <a:rPr lang="en-GB" baseline="0" dirty="0" smtClean="0"/>
              <a:t> out of loop is a big </a:t>
            </a:r>
            <a:r>
              <a:rPr lang="en-GB" baseline="0" dirty="0" smtClean="0"/>
              <a:t>win.</a:t>
            </a:r>
          </a:p>
          <a:p>
            <a:r>
              <a:rPr lang="en-GB" baseline="0" dirty="0" smtClean="0"/>
              <a:t>Test was with 39-character 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LLVM stages are much slower in LLVM 3.9; 4.0 is a</a:t>
            </a:r>
            <a:r>
              <a:rPr lang="en-GB" baseline="0" dirty="0" smtClean="0"/>
              <a:t> great upgrade for </a:t>
            </a:r>
            <a:r>
              <a:rPr lang="en-GB" baseline="0" dirty="0" smtClean="0"/>
              <a:t>us.</a:t>
            </a:r>
          </a:p>
          <a:p>
            <a:r>
              <a:rPr lang="en-GB" baseline="0" dirty="0" smtClean="0"/>
              <a:t>Don’t know the exact amount of object code; the object code dumping engine is on a branch.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2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Everything on this slide</a:t>
            </a:r>
            <a:r>
              <a:rPr lang="en-GB" baseline="0" dirty="0" smtClean="0"/>
              <a:t> is </a:t>
            </a:r>
            <a:r>
              <a:rPr lang="en-GB" baseline="0" dirty="0" smtClean="0"/>
              <a:t>entirely speculative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C39-B287-7F44-ABBC-2675EACDB5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9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554691"/>
            <a:ext cx="8513762" cy="2047315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2628900"/>
            <a:ext cx="4683050" cy="100853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06471"/>
            <a:ext cx="1600200" cy="27384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CE0928E-C3DC-424E-B892-67EA9D241592}" type="datetime1">
              <a:rPr lang="en-US" smtClean="0"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4706471"/>
            <a:ext cx="5638800" cy="273844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4706471"/>
            <a:ext cx="609600" cy="2738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920570"/>
            <a:ext cx="3657600" cy="425054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731851"/>
            <a:ext cx="3496570" cy="3560437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349845"/>
            <a:ext cx="3657600" cy="299355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630-D6B7-4D4B-997E-49244F968D4E}" type="datetime1">
              <a:rPr lang="en-US" smtClean="0"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3247465"/>
            <a:ext cx="7907151" cy="695885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9AA-D2F4-2542-B0DA-F378FA66CC5A}" type="datetime1">
              <a:rPr lang="en-US" smtClean="0"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3943350"/>
            <a:ext cx="7904950" cy="7429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555757"/>
            <a:ext cx="4914362" cy="2430048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370714"/>
            <a:ext cx="4663440" cy="2272502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3247465"/>
            <a:ext cx="7907151" cy="695885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949B-F926-D14D-8EE3-C1A5A46B5A46}" type="datetime1">
              <a:rPr lang="en-US" smtClean="0"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3943350"/>
            <a:ext cx="7904950" cy="7429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551665"/>
            <a:ext cx="4663440" cy="2272502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B50-2CC3-F941-89EC-CC20121B7C86}" type="datetime1">
              <a:rPr lang="en-US" smtClean="0"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514351"/>
            <a:ext cx="757518" cy="4080510"/>
          </a:xfrm>
        </p:spPr>
        <p:txBody>
          <a:bodyPr vert="eaVert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6" y="514351"/>
            <a:ext cx="6561137" cy="4080510"/>
          </a:xfrm>
        </p:spPr>
        <p:txBody>
          <a:bodyPr vert="eaVer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4AB8-66ED-C244-A1D7-1679011B419A}" type="datetime1">
              <a:rPr lang="en-US" smtClean="0"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03EA-DEF4-EB42-9B31-F7F626BE02A8}" type="datetime1">
              <a:rPr lang="en-US" smtClean="0"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4661297"/>
            <a:ext cx="414337" cy="310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2" y="3616655"/>
            <a:ext cx="8511989" cy="108523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2644485"/>
            <a:ext cx="8355714" cy="953064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2" y="3616655"/>
            <a:ext cx="8511989" cy="108523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2644485"/>
            <a:ext cx="4428426" cy="953064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195762"/>
            <a:ext cx="3433660" cy="3153026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4661297"/>
            <a:ext cx="414337" cy="31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543051"/>
            <a:ext cx="3863788" cy="3051572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1543051"/>
            <a:ext cx="3867912" cy="3051572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A827-F8B3-A341-96F8-6D3A4994656F}" type="datetime1">
              <a:rPr lang="en-US" smtClean="0"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4661297"/>
            <a:ext cx="414337" cy="31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437029"/>
            <a:ext cx="7918450" cy="59167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159809"/>
            <a:ext cx="3867912" cy="348713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1610915"/>
            <a:ext cx="3867912" cy="2963466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158764"/>
            <a:ext cx="3867912" cy="349758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1610915"/>
            <a:ext cx="3867912" cy="2963466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16CB-4E0D-9F4A-864B-E9C4E0041639}" type="datetime1">
              <a:rPr lang="en-US" smtClean="0"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270887"/>
            <a:ext cx="18288" cy="32918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270887"/>
            <a:ext cx="18288" cy="32918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270887"/>
            <a:ext cx="18288" cy="32918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270887"/>
            <a:ext cx="18288" cy="32918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4711-E1C6-4641-BC76-D946B8B4B02B}" type="datetime1">
              <a:rPr lang="en-US" smtClean="0"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4669562"/>
            <a:ext cx="414337" cy="310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6C9C-DBA9-2646-862B-F67548CEB4A3}" type="datetime1">
              <a:rPr lang="en-US" smtClean="0"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290077"/>
            <a:ext cx="3657600" cy="871538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494179"/>
            <a:ext cx="3819338" cy="4100444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158253"/>
            <a:ext cx="3657600" cy="175484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888E-6457-AC45-AA50-42229BFB1B70}" type="datetime1">
              <a:rPr lang="en-US" smtClean="0"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437029"/>
            <a:ext cx="7918450" cy="5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1533525"/>
            <a:ext cx="7167284" cy="3061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0647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C99DA66-7929-9D43-A84B-6F042E64EC9B}" type="datetime1">
              <a:rPr lang="en-US" smtClean="0"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4706471"/>
            <a:ext cx="56432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706471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90000"/>
        <a:buFont typeface="Wingdings 2" pitchFamily="18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0000"/>
        <a:buFont typeface="Wingdings 2" pitchFamily="18" charset="2"/>
        <a:buChar char="Ü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TclQuadcode</a:t>
            </a:r>
            <a:r>
              <a:rPr lang="en-GB" dirty="0" smtClean="0"/>
              <a:t> 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390900"/>
            <a:ext cx="4683050" cy="10085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Donal Fellows </a:t>
            </a:r>
            <a:r>
              <a:rPr lang="en-GB" sz="3200" dirty="0" err="1" smtClean="0"/>
              <a:t>EuroTcl</a:t>
            </a:r>
            <a:r>
              <a:rPr lang="en-GB" sz="3200" dirty="0" smtClean="0"/>
              <a:t> 2017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3693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it works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079501"/>
            <a:ext cx="7167284" cy="356592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can use knowledge of operations’ </a:t>
            </a:r>
            <a:r>
              <a:rPr lang="en-GB" dirty="0" smtClean="0">
                <a:solidFill>
                  <a:schemeClr val="accent1"/>
                </a:solidFill>
              </a:rPr>
              <a:t>inherent types </a:t>
            </a:r>
            <a:r>
              <a:rPr lang="en-GB" dirty="0" smtClean="0"/>
              <a:t>to select better storage</a:t>
            </a:r>
          </a:p>
          <a:p>
            <a:pPr lvl="1"/>
            <a:r>
              <a:rPr lang="en-GB" dirty="0" smtClean="0"/>
              <a:t>Add two floating-point numbers? Get a float</a:t>
            </a:r>
          </a:p>
          <a:p>
            <a:pPr lvl="1"/>
            <a:r>
              <a:rPr lang="en-GB" dirty="0" smtClean="0"/>
              <a:t>Can do some type checks with </a:t>
            </a:r>
            <a:r>
              <a:rPr lang="en-GB" dirty="0" smtClean="0">
                <a:solidFill>
                  <a:schemeClr val="accent2"/>
                </a:solidFill>
                <a:latin typeface="Monaco"/>
                <a:cs typeface="Monaco"/>
              </a:rPr>
              <a:t>string is</a:t>
            </a:r>
            <a:endParaRPr lang="en-GB" dirty="0" smtClean="0"/>
          </a:p>
          <a:p>
            <a:r>
              <a:rPr lang="en-GB" dirty="0" smtClean="0">
                <a:solidFill>
                  <a:srgbClr val="FFAF03"/>
                </a:solidFill>
              </a:rPr>
              <a:t>Key types allow much faster implementation</a:t>
            </a:r>
          </a:p>
          <a:p>
            <a:pPr lvl="1"/>
            <a:r>
              <a:rPr lang="en-GB" dirty="0" smtClean="0"/>
              <a:t>Key ones: 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bool</a:t>
            </a:r>
            <a:r>
              <a:rPr lang="en-GB" dirty="0" smtClean="0"/>
              <a:t>, 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double</a:t>
            </a:r>
            <a:r>
              <a:rPr lang="en-GB" dirty="0" smtClean="0"/>
              <a:t>, 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int64_t</a:t>
            </a:r>
          </a:p>
          <a:p>
            <a:r>
              <a:rPr lang="en-GB" dirty="0" smtClean="0"/>
              <a:t>Also, can </a:t>
            </a:r>
            <a:r>
              <a:rPr lang="en-GB" dirty="0" smtClean="0">
                <a:solidFill>
                  <a:srgbClr val="FFAF03"/>
                </a:solidFill>
              </a:rPr>
              <a:t>trace effects </a:t>
            </a:r>
            <a:r>
              <a:rPr lang="en-GB" dirty="0" smtClean="0"/>
              <a:t>of decisions</a:t>
            </a:r>
          </a:p>
          <a:p>
            <a:pPr lvl="1"/>
            <a:r>
              <a:rPr lang="en-GB" dirty="0" smtClean="0"/>
              <a:t>Many code paths in real code exclude others</a:t>
            </a:r>
          </a:p>
          <a:p>
            <a:pPr lvl="1"/>
            <a:r>
              <a:rPr lang="en-GB" dirty="0" smtClean="0"/>
              <a:t>Very useful for efficient memory management</a:t>
            </a:r>
          </a:p>
          <a:p>
            <a:r>
              <a:rPr lang="en-GB" dirty="0" smtClean="0"/>
              <a:t>Allows native code issuer to do many more optimisations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There’s More!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069341"/>
            <a:ext cx="7167284" cy="356592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Splitting Code Paths by Type</a:t>
            </a:r>
            <a:r>
              <a:rPr lang="en-GB" dirty="0" smtClean="0"/>
              <a:t> within a Procedure</a:t>
            </a:r>
          </a:p>
          <a:p>
            <a:pPr lvl="1"/>
            <a:r>
              <a:rPr lang="en-GB" dirty="0" smtClean="0"/>
              <a:t>e.g., handle cases where addition is of an integer separately from addition of a double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Cross-Procedure Analysis</a:t>
            </a:r>
          </a:p>
          <a:p>
            <a:pPr lvl="1"/>
            <a:r>
              <a:rPr lang="en-GB" dirty="0" smtClean="0"/>
              <a:t>Procedures often only work with limited types</a:t>
            </a:r>
          </a:p>
          <a:p>
            <a:pPr lvl="2"/>
            <a:r>
              <a:rPr lang="en-GB" dirty="0" smtClean="0"/>
              <a:t>Not called with arbitrary input types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roduce restricted subsets of output types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Differentiation of Functions by Type</a:t>
            </a:r>
          </a:p>
          <a:p>
            <a:pPr lvl="1"/>
            <a:r>
              <a:rPr lang="en-GB" dirty="0" smtClean="0"/>
              <a:t>Can have many functions per procedure</a:t>
            </a:r>
          </a:p>
          <a:p>
            <a:pPr lvl="1"/>
            <a:r>
              <a:rPr lang="en-GB" dirty="0" smtClean="0"/>
              <a:t>One is always classic callable-from-anywhere</a:t>
            </a:r>
          </a:p>
          <a:p>
            <a:pPr lvl="2"/>
            <a:r>
              <a:rPr lang="en-GB" dirty="0" smtClean="0"/>
              <a:t>Produces usual standard errors as expected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Subtle Changes Help Speed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Slower 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1010" y="1610915"/>
            <a:ext cx="4352303" cy="296346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Gets ~</a:t>
            </a:r>
            <a:r>
              <a:rPr lang="en-GB" dirty="0" smtClean="0"/>
              <a:t>170</a:t>
            </a:r>
            <a:r>
              <a:rPr lang="en-GB" dirty="0" smtClean="0"/>
              <a:t>% </a:t>
            </a:r>
            <a:r>
              <a:rPr lang="en-GB" dirty="0" smtClean="0"/>
              <a:t>speedup</a:t>
            </a:r>
          </a:p>
          <a:p>
            <a:pPr lvl="1"/>
            <a:r>
              <a:rPr lang="en-GB" dirty="0" smtClean="0"/>
              <a:t>Slow way to do this…</a:t>
            </a:r>
            <a:endParaRPr lang="en-GB" dirty="0" smtClean="0"/>
          </a:p>
          <a:p>
            <a:pPr marL="0" indent="0">
              <a:buNone/>
            </a:pP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proc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err="1">
                <a:solidFill>
                  <a:schemeClr val="accent2"/>
                </a:solidFill>
                <a:latin typeface="Consolas"/>
                <a:cs typeface="Consolas"/>
              </a:rPr>
              <a:t>Hslow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 s 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variable n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foreach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c </a:t>
            </a:r>
            <a:r>
              <a:rPr lang="en-GB" sz="1700" dirty="0">
                <a:solidFill>
                  <a:schemeClr val="accent1"/>
                </a:solidFill>
                <a:latin typeface="Consolas"/>
                <a:cs typeface="Consolas"/>
              </a:rPr>
              <a:t>[split $s ""]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incr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h [</a:t>
            </a:r>
            <a:r>
              <a:rPr lang="en-GB" sz="1700" dirty="0" err="1">
                <a:solidFill>
                  <a:schemeClr val="accent2"/>
                </a:solidFill>
                <a:latin typeface="Consolas"/>
                <a:cs typeface="Consolas"/>
              </a:rPr>
              <a:t>expr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   </a:t>
            </a:r>
            <a:r>
              <a:rPr lang="en-GB" sz="1700" dirty="0" smtClean="0">
                <a:solidFill>
                  <a:srgbClr val="FFAF03"/>
                </a:solidFill>
                <a:latin typeface="Consolas"/>
                <a:cs typeface="Consolas"/>
              </a:rPr>
              <a:t>[</a:t>
            </a:r>
            <a:r>
              <a:rPr lang="en-GB" sz="1700" dirty="0">
                <a:solidFill>
                  <a:srgbClr val="FFAF03"/>
                </a:solidFill>
                <a:latin typeface="Consolas"/>
                <a:cs typeface="Consolas"/>
              </a:rPr>
              <a:t>scan $c %c]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*$n**[</a:t>
            </a:r>
            <a:r>
              <a:rPr lang="en-GB" sz="1700" dirty="0" err="1">
                <a:solidFill>
                  <a:schemeClr val="accent2"/>
                </a:solidFill>
                <a:latin typeface="Consolas"/>
                <a:cs typeface="Consolas"/>
              </a:rPr>
              <a:t>incr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err="1">
                <a:solidFill>
                  <a:schemeClr val="accent2"/>
                </a:solidFill>
                <a:latin typeface="Consolas"/>
                <a:cs typeface="Consolas"/>
              </a:rPr>
              <a:t>i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]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}]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}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/>
            </a:r>
            <a:b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return [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expr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>{$h&amp;0xFFFFFF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}]</a:t>
            </a:r>
            <a: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  <a:t/>
            </a:r>
            <a:br>
              <a:rPr lang="en-GB" sz="1700" dirty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  <a:endParaRPr lang="en-GB" sz="1700" dirty="0">
              <a:solidFill>
                <a:schemeClr val="accent2"/>
              </a:solidFill>
              <a:latin typeface="Consolas"/>
              <a:cs typeface="Consola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Faster Version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63313" y="1610915"/>
            <a:ext cx="4226372" cy="296346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Gets </a:t>
            </a:r>
            <a:r>
              <a:rPr lang="en-GB" dirty="0" smtClean="0"/>
              <a:t>~</a:t>
            </a:r>
            <a:r>
              <a:rPr lang="en-GB" i="1" dirty="0" smtClean="0"/>
              <a:t>570%</a:t>
            </a:r>
            <a:r>
              <a:rPr lang="en-GB" dirty="0" smtClean="0"/>
              <a:t> speedup </a:t>
            </a:r>
          </a:p>
          <a:p>
            <a:pPr lvl="1"/>
            <a:r>
              <a:rPr lang="en-GB" dirty="0" smtClean="0"/>
              <a:t>Slightly faster originally</a:t>
            </a:r>
            <a:r>
              <a:rPr lang="en-GB" dirty="0" smtClean="0"/>
              <a:t> too</a:t>
            </a:r>
            <a:endParaRPr lang="en-GB" sz="1600" dirty="0" smtClean="0"/>
          </a:p>
          <a:p>
            <a:pPr marL="0" indent="0">
              <a:buNone/>
            </a:pP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proc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Hfast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s 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variable n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</a:t>
            </a:r>
            <a:r>
              <a:rPr lang="en-GB" sz="1700" dirty="0" smtClean="0">
                <a:solidFill>
                  <a:schemeClr val="accent1"/>
                </a:solidFill>
                <a:latin typeface="Consolas"/>
                <a:cs typeface="Consolas"/>
              </a:rPr>
              <a:t>binary scan $s "cu*" </a:t>
            </a:r>
            <a:r>
              <a:rPr lang="en-GB" sz="1700" dirty="0" err="1" smtClean="0">
                <a:solidFill>
                  <a:schemeClr val="accent1"/>
                </a:solidFill>
                <a:latin typeface="Consolas"/>
                <a:cs typeface="Consolas"/>
              </a:rPr>
              <a:t>chlist</a:t>
            </a:r>
            <a:r>
              <a:rPr lang="en-GB" sz="1700" dirty="0" smtClean="0">
                <a:solidFill>
                  <a:schemeClr val="accent1"/>
                </a:solidFill>
                <a:latin typeface="Consolas"/>
                <a:cs typeface="Consolas"/>
              </a:rPr>
              <a:t/>
            </a:r>
            <a:br>
              <a:rPr lang="en-GB" sz="1700" dirty="0" smtClean="0">
                <a:solidFill>
                  <a:schemeClr val="accent1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foreach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c </a:t>
            </a:r>
            <a:r>
              <a:rPr lang="en-GB" sz="1700" dirty="0" smtClean="0">
                <a:solidFill>
                  <a:srgbClr val="FFAF03"/>
                </a:solidFill>
                <a:latin typeface="Consolas"/>
                <a:cs typeface="Consolas"/>
              </a:rPr>
              <a:t>$</a:t>
            </a:r>
            <a:r>
              <a:rPr lang="en-GB" sz="1700" dirty="0" err="1" smtClean="0">
                <a:solidFill>
                  <a:srgbClr val="FFAF03"/>
                </a:solidFill>
                <a:latin typeface="Consolas"/>
                <a:cs typeface="Consolas"/>
              </a:rPr>
              <a:t>chlist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incr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h [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expr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{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   </a:t>
            </a:r>
            <a:r>
              <a:rPr lang="en-GB" sz="1700" dirty="0" smtClean="0">
                <a:solidFill>
                  <a:srgbClr val="FFAF03"/>
                </a:solidFill>
                <a:latin typeface="Consolas"/>
                <a:cs typeface="Consolas"/>
              </a:rPr>
              <a:t>$c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* $n**[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incr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i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]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   }]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}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  return [</a:t>
            </a:r>
            <a:r>
              <a:rPr lang="en-GB" sz="1700" dirty="0" err="1" smtClean="0">
                <a:solidFill>
                  <a:schemeClr val="accent2"/>
                </a:solidFill>
                <a:latin typeface="Consolas"/>
                <a:cs typeface="Consolas"/>
              </a:rPr>
              <a:t>expr</a:t>
            </a: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 {$h&amp;0xFFFFFF}]</a:t>
            </a:r>
            <a:b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</a:br>
            <a:r>
              <a:rPr lang="en-GB" sz="1700" dirty="0" smtClean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  <a:endParaRPr lang="en-GB" sz="1700" dirty="0">
              <a:solidFill>
                <a:schemeClr val="accent2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3512" y="4603537"/>
            <a:ext cx="661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Taking </a:t>
            </a:r>
            <a:r>
              <a:rPr lang="en-GB" dirty="0" smtClean="0"/>
              <a:t>best advantage </a:t>
            </a:r>
            <a:r>
              <a:rPr lang="en-GB" dirty="0" smtClean="0"/>
              <a:t>may require </a:t>
            </a:r>
            <a:r>
              <a:rPr lang="en-GB" dirty="0" smtClean="0">
                <a:solidFill>
                  <a:schemeClr val="accent1"/>
                </a:solidFill>
              </a:rPr>
              <a:t>changing your code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9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Recent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069341"/>
            <a:ext cx="7167284" cy="356592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Can now </a:t>
            </a:r>
            <a:r>
              <a:rPr lang="en-GB" dirty="0" smtClean="0">
                <a:solidFill>
                  <a:srgbClr val="FFAF03"/>
                </a:solidFill>
              </a:rPr>
              <a:t>Call</a:t>
            </a:r>
            <a:r>
              <a:rPr lang="en-GB" dirty="0" smtClean="0"/>
              <a:t> most </a:t>
            </a:r>
            <a:r>
              <a:rPr lang="en-GB" dirty="0" smtClean="0">
                <a:solidFill>
                  <a:srgbClr val="FFAF03"/>
                </a:solidFill>
              </a:rPr>
              <a:t>Standard Tcl Commands</a:t>
            </a:r>
          </a:p>
          <a:p>
            <a:pPr lvl="1"/>
            <a:r>
              <a:rPr lang="en-GB" dirty="0" smtClean="0"/>
              <a:t>We synthesize a call frame where required</a:t>
            </a:r>
          </a:p>
          <a:p>
            <a:pPr lvl="1"/>
            <a:r>
              <a:rPr lang="en-GB" dirty="0" smtClean="0"/>
              <a:t>Local variables stored in call frame during call</a:t>
            </a:r>
          </a:p>
          <a:p>
            <a:pPr lvl="2"/>
            <a:r>
              <a:rPr lang="en-GB" dirty="0" err="1" smtClean="0"/>
              <a:t>Callee</a:t>
            </a:r>
            <a:r>
              <a:rPr lang="en-GB" dirty="0" smtClean="0"/>
              <a:t> can read and write variables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scan $</a:t>
            </a:r>
            <a:r>
              <a:rPr lang="en-GB" dirty="0" err="1">
                <a:solidFill>
                  <a:schemeClr val="accent2"/>
                </a:solidFill>
                <a:latin typeface="Monaco"/>
                <a:cs typeface="Monaco"/>
              </a:rPr>
              <a:t>someStr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 "(%</a:t>
            </a:r>
            <a:r>
              <a:rPr lang="en-GB" dirty="0" err="1">
                <a:solidFill>
                  <a:schemeClr val="accent2"/>
                </a:solidFill>
                <a:latin typeface="Monaco"/>
                <a:cs typeface="Monaco"/>
              </a:rPr>
              <a:t>d,%d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)" x y</a:t>
            </a:r>
          </a:p>
          <a:p>
            <a:pPr lvl="1"/>
            <a:r>
              <a:rPr lang="en-GB" dirty="0" smtClean="0"/>
              <a:t>Allows </a:t>
            </a:r>
            <a:r>
              <a:rPr lang="en-GB" dirty="0"/>
              <a:t>use of most of Tcl </a:t>
            </a:r>
            <a:r>
              <a:rPr lang="en-GB" dirty="0" smtClean="0"/>
              <a:t>(if not always efficiently)</a:t>
            </a:r>
          </a:p>
          <a:p>
            <a:r>
              <a:rPr lang="en-GB" dirty="0" smtClean="0"/>
              <a:t>Get access to </a:t>
            </a:r>
            <a:r>
              <a:rPr lang="en-GB" dirty="0" smtClean="0">
                <a:solidFill>
                  <a:srgbClr val="FFAF03"/>
                </a:solidFill>
              </a:rPr>
              <a:t>Global and Namespace Variables</a:t>
            </a:r>
          </a:p>
          <a:p>
            <a:pPr lvl="1"/>
            <a:r>
              <a:rPr lang="en-GB" dirty="0" smtClean="0"/>
              <a:t>Support most non-local variable access:</a:t>
            </a:r>
          </a:p>
          <a:p>
            <a:pPr lvl="2"/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global x </a:t>
            </a:r>
            <a:r>
              <a:rPr lang="en-GB" dirty="0" smtClean="0">
                <a:solidFill>
                  <a:schemeClr val="accent2"/>
                </a:solidFill>
                <a:latin typeface="Monaco"/>
                <a:cs typeface="Monaco"/>
              </a:rPr>
              <a:t>y</a:t>
            </a:r>
            <a:endParaRPr lang="en-GB" dirty="0">
              <a:solidFill>
                <a:schemeClr val="accent2"/>
              </a:solidFill>
              <a:latin typeface="Monaco"/>
              <a:cs typeface="Monaco"/>
            </a:endParaRPr>
          </a:p>
          <a:p>
            <a:pPr lvl="2"/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variable p</a:t>
            </a:r>
          </a:p>
          <a:p>
            <a:pPr lvl="2"/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namespace </a:t>
            </a:r>
            <a:r>
              <a:rPr lang="en-GB" dirty="0" err="1">
                <a:solidFill>
                  <a:schemeClr val="accent2"/>
                </a:solidFill>
                <a:latin typeface="Monaco"/>
                <a:cs typeface="Monaco"/>
              </a:rPr>
              <a:t>upvar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 ::ns vbl1 e vbl2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Sides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028700"/>
            <a:ext cx="3863788" cy="37769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Compilation Time is Long</a:t>
            </a:r>
          </a:p>
          <a:p>
            <a:pPr lvl="1"/>
            <a:r>
              <a:rPr lang="en-GB" dirty="0" smtClean="0">
                <a:solidFill>
                  <a:srgbClr val="FFAF03"/>
                </a:solidFill>
              </a:rPr>
              <a:t>39 </a:t>
            </a:r>
            <a:r>
              <a:rPr lang="en-GB" dirty="0" smtClean="0">
                <a:solidFill>
                  <a:srgbClr val="FFAF03"/>
                </a:solidFill>
              </a:rPr>
              <a:t>seconds</a:t>
            </a:r>
            <a:r>
              <a:rPr lang="en-GB" dirty="0" smtClean="0"/>
              <a:t> to compile our full set of tests (</a:t>
            </a:r>
            <a:r>
              <a:rPr lang="en-GB" dirty="0" smtClean="0">
                <a:solidFill>
                  <a:srgbClr val="FFAF03"/>
                </a:solidFill>
              </a:rPr>
              <a:t>145 procedures</a:t>
            </a:r>
            <a:r>
              <a:rPr lang="en-GB" dirty="0" smtClean="0"/>
              <a:t>)</a:t>
            </a:r>
          </a:p>
          <a:p>
            <a:pPr lvl="2"/>
            <a:r>
              <a:rPr lang="en-GB" sz="1400" i="1" dirty="0" smtClean="0"/>
              <a:t>Times depend on hardware speed</a:t>
            </a:r>
            <a:endParaRPr lang="en-GB" sz="1400" i="1" dirty="0" smtClean="0"/>
          </a:p>
          <a:p>
            <a:pPr lvl="1"/>
            <a:r>
              <a:rPr lang="en-GB" dirty="0" smtClean="0"/>
              <a:t>Much scope for improvement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Amount of Code Generated can be Large</a:t>
            </a:r>
          </a:p>
          <a:p>
            <a:pPr lvl="1"/>
            <a:r>
              <a:rPr lang="en-GB" dirty="0"/>
              <a:t>145 procedures </a:t>
            </a:r>
            <a:r>
              <a:rPr lang="en-GB" dirty="0">
                <a:sym typeface="Wingdings"/>
              </a:rPr>
              <a:t> </a:t>
            </a:r>
            <a:r>
              <a:rPr lang="en-GB" dirty="0">
                <a:solidFill>
                  <a:srgbClr val="FFAF03"/>
                </a:solidFill>
                <a:sym typeface="Wingdings"/>
              </a:rPr>
              <a:t>578 functions</a:t>
            </a:r>
            <a:endParaRPr lang="en-GB" dirty="0" smtClean="0"/>
          </a:p>
          <a:p>
            <a:pPr lvl="1"/>
            <a:r>
              <a:rPr lang="en-GB" dirty="0" smtClean="0"/>
              <a:t>25kB </a:t>
            </a:r>
            <a:r>
              <a:rPr lang="en-GB" dirty="0" smtClean="0"/>
              <a:t>Tcl code can expand to 12MB or more object </a:t>
            </a:r>
            <a:r>
              <a:rPr lang="en-GB" dirty="0" smtClean="0"/>
              <a:t>code</a:t>
            </a:r>
          </a:p>
          <a:p>
            <a:pPr lvl="2"/>
            <a:r>
              <a:rPr lang="en-GB" sz="1400" dirty="0" smtClean="0"/>
              <a:t>Memory footprint?</a:t>
            </a:r>
            <a:endParaRPr lang="en-GB" sz="1400" dirty="0" smtClean="0"/>
          </a:p>
          <a:p>
            <a:pPr lvl="1"/>
            <a:r>
              <a:rPr lang="en-GB" dirty="0" smtClean="0"/>
              <a:t>Large number of functions, some of which are very </a:t>
            </a:r>
            <a:r>
              <a:rPr lang="en-GB" dirty="0" smtClean="0"/>
              <a:t>long</a:t>
            </a:r>
          </a:p>
          <a:p>
            <a:pPr lvl="2"/>
            <a:r>
              <a:rPr lang="en-GB" sz="1400" dirty="0" smtClean="0"/>
              <a:t>Stresses downstream compiler</a:t>
            </a:r>
            <a:endParaRPr lang="en-GB" sz="1400" dirty="0" smtClean="0"/>
          </a:p>
          <a:p>
            <a:r>
              <a:rPr lang="en-GB" dirty="0" smtClean="0">
                <a:solidFill>
                  <a:srgbClr val="FFAF03"/>
                </a:solidFill>
              </a:rPr>
              <a:t>Incomplete Coverage of Tcl</a:t>
            </a:r>
          </a:p>
          <a:p>
            <a:pPr lvl="1"/>
            <a:r>
              <a:rPr lang="en-GB" dirty="0" smtClean="0"/>
              <a:t>At least this one is to be expected…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1646" y="1028700"/>
            <a:ext cx="3867912" cy="37769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Compilation Time Breakdown</a:t>
            </a:r>
            <a:endParaRPr lang="en-GB" dirty="0">
              <a:solidFill>
                <a:schemeClr val="accent1"/>
              </a:solidFill>
            </a:endParaRPr>
          </a:p>
          <a:p>
            <a:pPr marL="692150" lvl="1" indent="-342900">
              <a:buFont typeface="+mj-lt"/>
              <a:buAutoNum type="arabicPeriod"/>
            </a:pPr>
            <a:r>
              <a:rPr lang="en-GB" dirty="0"/>
              <a:t>Procedure Registration </a:t>
            </a:r>
            <a:r>
              <a:rPr lang="en-GB" dirty="0" smtClean="0"/>
              <a:t>&amp; Initial </a:t>
            </a:r>
            <a:r>
              <a:rPr lang="en-GB" dirty="0" err="1"/>
              <a:t>Quadcode</a:t>
            </a:r>
            <a:r>
              <a:rPr lang="en-GB" dirty="0"/>
              <a:t> </a:t>
            </a:r>
            <a:r>
              <a:rPr lang="en-GB" dirty="0" smtClean="0"/>
              <a:t>Analysis: </a:t>
            </a:r>
            <a:r>
              <a:rPr lang="en-GB" dirty="0">
                <a:solidFill>
                  <a:srgbClr val="FFAF03"/>
                </a:solidFill>
              </a:rPr>
              <a:t>6</a:t>
            </a:r>
            <a:r>
              <a:rPr lang="en-GB" dirty="0" smtClean="0">
                <a:solidFill>
                  <a:srgbClr val="FFAF03"/>
                </a:solidFill>
              </a:rPr>
              <a:t>.5 </a:t>
            </a:r>
            <a:r>
              <a:rPr lang="en-GB" dirty="0">
                <a:solidFill>
                  <a:srgbClr val="FFAF03"/>
                </a:solidFill>
              </a:rPr>
              <a:t>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GB" dirty="0" smtClean="0"/>
              <a:t>Procedure </a:t>
            </a:r>
            <a:r>
              <a:rPr lang="en-GB" dirty="0"/>
              <a:t>Specialization (High-Level Optimisation): 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10.4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GB" dirty="0" err="1" smtClean="0"/>
              <a:t>Quadcode</a:t>
            </a:r>
            <a:r>
              <a:rPr lang="en-GB" dirty="0" smtClean="0"/>
              <a:t> </a:t>
            </a:r>
            <a:r>
              <a:rPr lang="en-GB" dirty="0"/>
              <a:t>to LLVM IR </a:t>
            </a:r>
            <a:r>
              <a:rPr lang="en-GB" dirty="0" smtClean="0"/>
              <a:t>Conversion: </a:t>
            </a:r>
            <a:r>
              <a:rPr lang="en-GB" dirty="0" smtClean="0">
                <a:solidFill>
                  <a:srgbClr val="FFAF03"/>
                </a:solidFill>
              </a:rPr>
              <a:t>7.0 </a:t>
            </a:r>
            <a:r>
              <a:rPr lang="en-GB" dirty="0">
                <a:solidFill>
                  <a:srgbClr val="FFAF03"/>
                </a:solidFill>
              </a:rPr>
              <a:t>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GB" dirty="0" smtClean="0"/>
              <a:t>LLVM </a:t>
            </a:r>
            <a:r>
              <a:rPr lang="en-GB" dirty="0" smtClean="0"/>
              <a:t>‘Classic’ </a:t>
            </a:r>
            <a:r>
              <a:rPr lang="en-GB" dirty="0"/>
              <a:t>Optimisation: </a:t>
            </a:r>
            <a:r>
              <a:rPr lang="en-GB" dirty="0" smtClean="0">
                <a:solidFill>
                  <a:srgbClr val="FFAF03"/>
                </a:solidFill>
              </a:rPr>
              <a:t>7.9 </a:t>
            </a:r>
            <a:r>
              <a:rPr lang="en-GB" dirty="0">
                <a:solidFill>
                  <a:srgbClr val="FFAF03"/>
                </a:solidFill>
              </a:rPr>
              <a:t>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GB" dirty="0" smtClean="0"/>
              <a:t>LLVM </a:t>
            </a:r>
            <a:r>
              <a:rPr lang="en-GB" dirty="0"/>
              <a:t>Assembly (LLVM IR to Machine </a:t>
            </a:r>
            <a:r>
              <a:rPr lang="en-GB" dirty="0" smtClean="0"/>
              <a:t>Code)</a:t>
            </a:r>
            <a:r>
              <a:rPr lang="en-GB" dirty="0"/>
              <a:t>: </a:t>
            </a:r>
            <a:r>
              <a:rPr lang="en-GB" dirty="0" smtClean="0">
                <a:solidFill>
                  <a:srgbClr val="FFAF03"/>
                </a:solidFill>
              </a:rPr>
              <a:t>6.4 </a:t>
            </a:r>
            <a:r>
              <a:rPr lang="en-GB" dirty="0">
                <a:solidFill>
                  <a:srgbClr val="FFAF03"/>
                </a:solidFill>
              </a:rPr>
              <a:t>s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Prospects for Improvement</a:t>
            </a:r>
          </a:p>
          <a:p>
            <a:pPr lvl="1"/>
            <a:r>
              <a:rPr lang="en-GB" dirty="0" smtClean="0"/>
              <a:t>Items 1–3 written in Tcl</a:t>
            </a:r>
          </a:p>
          <a:p>
            <a:pPr lvl="2"/>
            <a:r>
              <a:rPr lang="en-GB" dirty="0" smtClean="0"/>
              <a:t>Compile the compiler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Write parts in C or C++?</a:t>
            </a:r>
            <a:endParaRPr lang="en-GB" dirty="0" smtClean="0"/>
          </a:p>
          <a:p>
            <a:pPr lvl="1"/>
            <a:r>
              <a:rPr lang="en-GB" dirty="0" smtClean="0"/>
              <a:t>Items 4–5 already </a:t>
            </a:r>
            <a:r>
              <a:rPr lang="en-GB" dirty="0"/>
              <a:t>in C+</a:t>
            </a:r>
            <a:r>
              <a:rPr lang="en-GB" dirty="0" smtClean="0"/>
              <a:t>+</a:t>
            </a:r>
          </a:p>
          <a:p>
            <a:pPr lvl="2"/>
            <a:r>
              <a:rPr lang="en-GB" dirty="0" smtClean="0"/>
              <a:t>Different back-end engine?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089661"/>
            <a:ext cx="7167284" cy="356592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More Variable </a:t>
            </a:r>
            <a:r>
              <a:rPr lang="en-GB" dirty="0" smtClean="0">
                <a:solidFill>
                  <a:srgbClr val="FFAF03"/>
                </a:solidFill>
              </a:rPr>
              <a:t>Access Work</a:t>
            </a:r>
            <a:endParaRPr lang="en-GB" dirty="0" smtClean="0">
              <a:solidFill>
                <a:srgbClr val="FFAF03"/>
              </a:solidFill>
            </a:endParaRPr>
          </a:p>
          <a:p>
            <a:pPr lvl="1"/>
            <a:r>
              <a:rPr lang="en-GB" dirty="0" smtClean="0"/>
              <a:t>Non-hacky </a:t>
            </a:r>
            <a:r>
              <a:rPr lang="en-GB" dirty="0" smtClean="0"/>
              <a:t>arrays</a:t>
            </a:r>
          </a:p>
          <a:p>
            <a:pPr lvl="2"/>
            <a:r>
              <a:rPr lang="en-GB" dirty="0" smtClean="0"/>
              <a:t>Currently convert internally to dictionaries</a:t>
            </a:r>
            <a:endParaRPr lang="en-GB" dirty="0" smtClean="0"/>
          </a:p>
          <a:p>
            <a:pPr lvl="1">
              <a:tabLst>
                <a:tab pos="3678238" algn="l"/>
              </a:tabLst>
            </a:pPr>
            <a:r>
              <a:rPr lang="en-GB" dirty="0" smtClean="0"/>
              <a:t>Fully</a:t>
            </a:r>
            <a:r>
              <a:rPr lang="en-GB" dirty="0" smtClean="0"/>
              <a:t>-qualified names:	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$: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:</a:t>
            </a:r>
            <a:r>
              <a:rPr lang="en-GB" sz="1700" dirty="0" err="1">
                <a:solidFill>
                  <a:schemeClr val="accent2"/>
                </a:solidFill>
                <a:latin typeface="Monaco"/>
                <a:cs typeface="Monaco"/>
              </a:rPr>
              <a:t>tcl_platform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(</a:t>
            </a:r>
            <a:r>
              <a:rPr lang="en-GB" sz="1700" dirty="0" err="1">
                <a:solidFill>
                  <a:schemeClr val="accent2"/>
                </a:solidFill>
                <a:latin typeface="Monaco"/>
                <a:cs typeface="Monaco"/>
              </a:rPr>
              <a:t>os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)</a:t>
            </a:r>
          </a:p>
          <a:p>
            <a:pPr lvl="1">
              <a:tabLst>
                <a:tab pos="3678238" algn="l"/>
              </a:tabLst>
            </a:pPr>
            <a:r>
              <a:rPr lang="en-GB" dirty="0" smtClean="0"/>
              <a:t>Dynamic names:	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set 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x [set ${a}_${b}_${c}]</a:t>
            </a:r>
            <a:endParaRPr lang="en-GB" dirty="0">
              <a:solidFill>
                <a:schemeClr val="accent2"/>
              </a:solidFill>
              <a:latin typeface="Monaco"/>
              <a:cs typeface="Monaco"/>
            </a:endParaRPr>
          </a:p>
          <a:p>
            <a:pPr lvl="1">
              <a:tabLst>
                <a:tab pos="3678238" algn="l"/>
              </a:tabLst>
            </a:pPr>
            <a:r>
              <a:rPr lang="en-GB" dirty="0" smtClean="0"/>
              <a:t>Aliased named:	</a:t>
            </a:r>
            <a:r>
              <a:rPr lang="en-GB" sz="1700" dirty="0" err="1" smtClean="0">
                <a:solidFill>
                  <a:schemeClr val="accent2"/>
                </a:solidFill>
                <a:latin typeface="Monaco"/>
                <a:cs typeface="Monaco"/>
              </a:rPr>
              <a:t>upvar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 1 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$theirs 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ours</a:t>
            </a:r>
          </a:p>
          <a:p>
            <a:pPr lvl="1">
              <a:tabLst>
                <a:tab pos="3678238" algn="l"/>
              </a:tabLst>
            </a:pPr>
            <a:r>
              <a:rPr lang="en-GB" dirty="0"/>
              <a:t>Local aliased </a:t>
            </a:r>
            <a:r>
              <a:rPr lang="en-GB" dirty="0"/>
              <a:t>named:</a:t>
            </a:r>
            <a:r>
              <a:rPr lang="en-GB" sz="1400" dirty="0"/>
              <a:t>	</a:t>
            </a:r>
            <a:r>
              <a:rPr lang="en-GB" sz="1700" dirty="0" err="1">
                <a:solidFill>
                  <a:schemeClr val="accent2"/>
                </a:solidFill>
                <a:latin typeface="Monaco"/>
                <a:cs typeface="Monaco"/>
              </a:rPr>
              <a:t>upvar</a:t>
            </a:r>
            <a:r>
              <a:rPr lang="en-GB" sz="1700" dirty="0">
                <a:solidFill>
                  <a:schemeClr val="accent2"/>
                </a:solidFill>
                <a:latin typeface="Monaco"/>
                <a:cs typeface="Monaco"/>
              </a:rPr>
              <a:t> 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0 </a:t>
            </a:r>
            <a:r>
              <a:rPr lang="en-GB" sz="1700" dirty="0" err="1" smtClean="0">
                <a:solidFill>
                  <a:schemeClr val="accent2"/>
                </a:solidFill>
                <a:latin typeface="Monaco"/>
                <a:cs typeface="Monaco"/>
              </a:rPr>
              <a:t>varX</a:t>
            </a:r>
            <a:r>
              <a:rPr lang="en-GB" sz="1700" dirty="0" smtClean="0">
                <a:solidFill>
                  <a:schemeClr val="accent2"/>
                </a:solidFill>
                <a:latin typeface="Monaco"/>
                <a:cs typeface="Monaco"/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  <a:latin typeface="Monaco"/>
                <a:cs typeface="Monaco"/>
              </a:rPr>
              <a:t>varY</a:t>
            </a:r>
            <a:endParaRPr lang="en-GB" sz="1700" dirty="0" smtClean="0">
              <a:solidFill>
                <a:schemeClr val="accent2"/>
              </a:solidFill>
              <a:latin typeface="Monaco"/>
              <a:cs typeface="Monaco"/>
            </a:endParaRPr>
          </a:p>
          <a:p>
            <a:r>
              <a:rPr lang="en-GB" dirty="0" smtClean="0">
                <a:solidFill>
                  <a:srgbClr val="FFAF03"/>
                </a:solidFill>
              </a:rPr>
              <a:t>Embedded </a:t>
            </a:r>
            <a:r>
              <a:rPr lang="en-GB" dirty="0" smtClean="0">
                <a:solidFill>
                  <a:srgbClr val="FFAF03"/>
                </a:solidFill>
              </a:rPr>
              <a:t>Script Fragments</a:t>
            </a:r>
          </a:p>
          <a:p>
            <a:pPr lvl="1"/>
            <a:r>
              <a:rPr lang="en-GB" dirty="0" smtClean="0"/>
              <a:t>Caller supplies script</a:t>
            </a:r>
          </a:p>
          <a:p>
            <a:pPr lvl="1"/>
            <a:r>
              <a:rPr lang="en-GB" dirty="0" err="1" smtClean="0"/>
              <a:t>Callee</a:t>
            </a:r>
            <a:r>
              <a:rPr lang="en-GB" dirty="0" smtClean="0"/>
              <a:t> uses [</a:t>
            </a:r>
            <a:r>
              <a:rPr lang="en-GB" dirty="0" err="1" smtClean="0"/>
              <a:t>uplevel</a:t>
            </a:r>
            <a:r>
              <a:rPr lang="en-GB" dirty="0" smtClean="0"/>
              <a:t>] to run script</a:t>
            </a:r>
          </a:p>
          <a:p>
            <a:pPr lvl="1"/>
            <a:r>
              <a:rPr lang="en-GB" dirty="0" smtClean="0"/>
              <a:t>Want to do right thing when </a:t>
            </a:r>
            <a:r>
              <a:rPr lang="en-GB" dirty="0" err="1" smtClean="0"/>
              <a:t>inlining</a:t>
            </a:r>
            <a:endParaRPr lang="en-GB" dirty="0" smtClean="0"/>
          </a:p>
          <a:p>
            <a:r>
              <a:rPr lang="en-GB" b="1" i="1" dirty="0" smtClean="0">
                <a:solidFill>
                  <a:schemeClr val="accent1"/>
                </a:solidFill>
              </a:rPr>
              <a:t>Release Alpha Version!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Alpha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140461"/>
            <a:ext cx="3863788" cy="356592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More Types</a:t>
            </a:r>
          </a:p>
          <a:p>
            <a:pPr lvl="1"/>
            <a:r>
              <a:rPr lang="en-GB" dirty="0" smtClean="0">
                <a:solidFill>
                  <a:srgbClr val="FFAF03"/>
                </a:solidFill>
              </a:rPr>
              <a:t>Lists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AF03"/>
                </a:solidFill>
              </a:rPr>
              <a:t>dictionaries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FFAF03"/>
                </a:solidFill>
              </a:rPr>
              <a:t>bignums</a:t>
            </a:r>
            <a:r>
              <a:rPr lang="en-GB" dirty="0" smtClean="0"/>
              <a:t>, minor types</a:t>
            </a:r>
          </a:p>
          <a:p>
            <a:r>
              <a:rPr lang="en-GB" dirty="0" err="1" smtClean="0">
                <a:solidFill>
                  <a:srgbClr val="FFAF03"/>
                </a:solidFill>
              </a:rPr>
              <a:t>TclOO</a:t>
            </a:r>
            <a:r>
              <a:rPr lang="en-GB" dirty="0" smtClean="0">
                <a:solidFill>
                  <a:srgbClr val="FFAF03"/>
                </a:solidFill>
              </a:rPr>
              <a:t> Methods</a:t>
            </a:r>
          </a:p>
          <a:p>
            <a:pPr lvl="1"/>
            <a:r>
              <a:rPr lang="en-GB" dirty="0" smtClean="0"/>
              <a:t>Different basic type </a:t>
            </a:r>
            <a:r>
              <a:rPr lang="en-GB" dirty="0" smtClean="0"/>
              <a:t>signatures</a:t>
            </a:r>
          </a:p>
          <a:p>
            <a:pPr lvl="1"/>
            <a:r>
              <a:rPr lang="en-GB" dirty="0" smtClean="0"/>
              <a:t>Command resolution different</a:t>
            </a:r>
            <a:endParaRPr lang="en-GB" dirty="0" smtClean="0"/>
          </a:p>
          <a:p>
            <a:pPr lvl="1"/>
            <a:r>
              <a:rPr lang="en-GB" dirty="0" smtClean="0"/>
              <a:t>Variable resolver commonly used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Lambda</a:t>
            </a:r>
            <a:r>
              <a:rPr lang="en-GB" dirty="0" smtClean="0"/>
              <a:t> Terms</a:t>
            </a:r>
          </a:p>
          <a:p>
            <a:pPr lvl="1"/>
            <a:r>
              <a:rPr lang="en-GB" dirty="0" smtClean="0"/>
              <a:t>Not sure how best to do this (no names</a:t>
            </a:r>
            <a:r>
              <a:rPr lang="en-GB" dirty="0" smtClean="0"/>
              <a:t>)</a:t>
            </a:r>
          </a:p>
          <a:p>
            <a:r>
              <a:rPr lang="en-GB" dirty="0">
                <a:solidFill>
                  <a:srgbClr val="FFAF03"/>
                </a:solidFill>
              </a:rPr>
              <a:t>Non-Recursive Engine</a:t>
            </a:r>
            <a:r>
              <a:rPr lang="en-GB" dirty="0"/>
              <a:t> Awareness</a:t>
            </a:r>
          </a:p>
          <a:p>
            <a:pPr lvl="1"/>
            <a:r>
              <a:rPr lang="en-GB" dirty="0"/>
              <a:t>Support for </a:t>
            </a:r>
            <a:r>
              <a:rPr lang="en-GB" dirty="0">
                <a:solidFill>
                  <a:schemeClr val="accent2"/>
                </a:solidFill>
                <a:latin typeface="Monaco"/>
                <a:cs typeface="Monaco"/>
              </a:rPr>
              <a:t>yield</a:t>
            </a:r>
            <a:r>
              <a:rPr lang="en-GB" dirty="0"/>
              <a:t> and </a:t>
            </a:r>
            <a:r>
              <a:rPr lang="en-GB" dirty="0" err="1" smtClean="0">
                <a:solidFill>
                  <a:schemeClr val="accent2"/>
                </a:solidFill>
                <a:latin typeface="Monaco"/>
                <a:cs typeface="Monaco"/>
              </a:rPr>
              <a:t>yieldto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1646" y="1140461"/>
            <a:ext cx="3867912" cy="356592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JIT</a:t>
            </a:r>
            <a:r>
              <a:rPr lang="en-GB" dirty="0" smtClean="0"/>
              <a:t> </a:t>
            </a:r>
            <a:r>
              <a:rPr lang="en-GB" dirty="0"/>
              <a:t>Compilation</a:t>
            </a:r>
          </a:p>
          <a:p>
            <a:pPr lvl="1"/>
            <a:r>
              <a:rPr lang="en-GB" dirty="0"/>
              <a:t>Code generation in background thread?</a:t>
            </a:r>
          </a:p>
          <a:p>
            <a:pPr lvl="1"/>
            <a:r>
              <a:rPr lang="en-GB" dirty="0"/>
              <a:t>Runtime library sharing?</a:t>
            </a:r>
          </a:p>
          <a:p>
            <a:pPr lvl="1"/>
            <a:r>
              <a:rPr lang="en-GB" dirty="0"/>
              <a:t>Back-end issuer other than LLVM</a:t>
            </a:r>
            <a:r>
              <a:rPr lang="en-GB" dirty="0" smtClean="0"/>
              <a:t>?</a:t>
            </a:r>
          </a:p>
          <a:p>
            <a:pPr lvl="2"/>
            <a:r>
              <a:rPr lang="en-GB" sz="1400" dirty="0" smtClean="0"/>
              <a:t>Not as fast, but might be better in practice</a:t>
            </a:r>
            <a:endParaRPr lang="en-GB" sz="1400" dirty="0"/>
          </a:p>
          <a:p>
            <a:r>
              <a:rPr lang="en-GB" dirty="0"/>
              <a:t>Optimise the </a:t>
            </a:r>
            <a:r>
              <a:rPr lang="en-GB" dirty="0" smtClean="0"/>
              <a:t>Compiler itself</a:t>
            </a:r>
          </a:p>
          <a:p>
            <a:pPr lvl="1"/>
            <a:r>
              <a:rPr lang="en-GB" dirty="0" smtClean="0"/>
              <a:t>Key data structures may be better off in extension</a:t>
            </a:r>
            <a:endParaRPr lang="en-GB" dirty="0" smtClean="0"/>
          </a:p>
          <a:p>
            <a:r>
              <a:rPr lang="en-GB" dirty="0" smtClean="0"/>
              <a:t>Look for “Spin-Off” Technology</a:t>
            </a:r>
          </a:p>
          <a:p>
            <a:pPr lvl="1"/>
            <a:r>
              <a:rPr lang="en-GB" dirty="0" smtClean="0"/>
              <a:t>Features that can become part of ordinary Tcl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TclQuadcode</a:t>
            </a:r>
            <a:r>
              <a:rPr lang="en-GB" dirty="0" smtClean="0"/>
              <a:t> 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330960"/>
            <a:ext cx="3863788" cy="32636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Native Code Compiler</a:t>
            </a:r>
            <a:r>
              <a:rPr lang="en-GB" dirty="0" smtClean="0"/>
              <a:t> for Tcl (8.6)</a:t>
            </a:r>
          </a:p>
          <a:p>
            <a:pPr lvl="1"/>
            <a:r>
              <a:rPr lang="en-GB" dirty="0" smtClean="0"/>
              <a:t>Compiles </a:t>
            </a:r>
            <a:r>
              <a:rPr lang="en-GB" dirty="0" smtClean="0">
                <a:solidFill>
                  <a:schemeClr val="accent1"/>
                </a:solidFill>
              </a:rPr>
              <a:t>procedures</a:t>
            </a:r>
            <a:r>
              <a:rPr lang="en-GB" dirty="0" smtClean="0"/>
              <a:t> only</a:t>
            </a:r>
          </a:p>
          <a:p>
            <a:pPr lvl="2"/>
            <a:r>
              <a:rPr lang="en-GB" dirty="0" smtClean="0"/>
              <a:t>Not yet tackled methods</a:t>
            </a:r>
          </a:p>
          <a:p>
            <a:pPr lvl="2"/>
            <a:r>
              <a:rPr lang="en-GB" dirty="0" smtClean="0"/>
              <a:t>Probably never global scripts</a:t>
            </a:r>
          </a:p>
          <a:p>
            <a:pPr lvl="1"/>
            <a:r>
              <a:rPr lang="en-GB" dirty="0" smtClean="0"/>
              <a:t>Works </a:t>
            </a:r>
            <a:r>
              <a:rPr lang="en-GB" dirty="0" smtClean="0">
                <a:solidFill>
                  <a:srgbClr val="FFAF03"/>
                </a:solidFill>
              </a:rPr>
              <a:t>ahead-of-time</a:t>
            </a:r>
          </a:p>
          <a:p>
            <a:pPr lvl="2"/>
            <a:r>
              <a:rPr lang="en-GB" dirty="0" smtClean="0"/>
              <a:t>Currently too slow for </a:t>
            </a:r>
            <a:r>
              <a:rPr lang="en-GB" dirty="0" smtClean="0"/>
              <a:t>JIT</a:t>
            </a:r>
          </a:p>
          <a:p>
            <a:pPr lvl="1"/>
            <a:r>
              <a:rPr lang="en-GB" dirty="0" smtClean="0"/>
              <a:t>Using </a:t>
            </a:r>
            <a:r>
              <a:rPr lang="en-GB" dirty="0" smtClean="0">
                <a:solidFill>
                  <a:srgbClr val="FFAF03"/>
                </a:solidFill>
              </a:rPr>
              <a:t>advanced technology</a:t>
            </a:r>
          </a:p>
          <a:p>
            <a:pPr lvl="2"/>
            <a:r>
              <a:rPr lang="en-GB" dirty="0" err="1" smtClean="0"/>
              <a:t>Quadcode</a:t>
            </a:r>
            <a:r>
              <a:rPr lang="en-GB" dirty="0" smtClean="0"/>
              <a:t> engine uses results from some very recent papers</a:t>
            </a:r>
          </a:p>
          <a:p>
            <a:pPr lvl="2"/>
            <a:r>
              <a:rPr lang="en-GB" dirty="0" smtClean="0"/>
              <a:t>Based on Static Single Assignment analysis and type inference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1646" y="1330960"/>
            <a:ext cx="3867912" cy="3263663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AF03"/>
                </a:solidFill>
              </a:rPr>
              <a:t>Collaboration</a:t>
            </a:r>
            <a:r>
              <a:rPr lang="en-GB" dirty="0"/>
              <a:t> between Kevin Kenny and Donal Fellows</a:t>
            </a:r>
          </a:p>
          <a:p>
            <a:pPr lvl="1"/>
            <a:r>
              <a:rPr lang="en-GB" dirty="0"/>
              <a:t>Kevin: High-level parsing, analysis, optimization</a:t>
            </a:r>
          </a:p>
          <a:p>
            <a:pPr lvl="1"/>
            <a:r>
              <a:rPr lang="en-GB" dirty="0"/>
              <a:t>Donal: Low-level code generation, optimization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40k lines of Tcl</a:t>
            </a:r>
            <a:r>
              <a:rPr lang="en-GB" dirty="0" smtClean="0">
                <a:solidFill>
                  <a:srgbClr val="FFFFFF"/>
                </a:solidFill>
              </a:rPr>
              <a:t> (1.2MB)</a:t>
            </a:r>
          </a:p>
          <a:p>
            <a:pPr lvl="1"/>
            <a:r>
              <a:rPr lang="en-GB" dirty="0" smtClean="0"/>
              <a:t>Also 2.7kloc C++ (10kloc including generated) for LLVM interface </a:t>
            </a:r>
            <a:r>
              <a:rPr lang="en-GB" dirty="0" err="1" smtClean="0">
                <a:solidFill>
                  <a:schemeClr val="accent1"/>
                </a:solidFill>
              </a:rPr>
              <a:t>llvmtcl</a:t>
            </a:r>
            <a:endParaRPr lang="en-GB" dirty="0" smtClean="0"/>
          </a:p>
          <a:p>
            <a:r>
              <a:rPr lang="en-GB" dirty="0" smtClean="0">
                <a:solidFill>
                  <a:srgbClr val="FFAF03"/>
                </a:solidFill>
              </a:rPr>
              <a:t>In </a:t>
            </a:r>
            <a:r>
              <a:rPr lang="en-GB" dirty="0">
                <a:solidFill>
                  <a:srgbClr val="FFAF03"/>
                </a:solidFill>
              </a:rPr>
              <a:t>Development!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yet finished</a:t>
            </a:r>
            <a:r>
              <a:rPr lang="en-GB" dirty="0" smtClean="0"/>
              <a:t>…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TclQuadcode</a:t>
            </a:r>
            <a:r>
              <a:rPr lang="en-GB" dirty="0" smtClean="0"/>
              <a:t> online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3481"/>
          <a:stretch/>
        </p:blipFill>
        <p:spPr>
          <a:xfrm>
            <a:off x="353008" y="1168400"/>
            <a:ext cx="4210015" cy="336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0641"/>
          <a:stretch/>
        </p:blipFill>
        <p:spPr>
          <a:xfrm>
            <a:off x="2579936" y="1564640"/>
            <a:ext cx="6285423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7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300480"/>
            <a:ext cx="3863788" cy="32941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Tcl Bytecode Engine is Hitting a </a:t>
            </a:r>
            <a:r>
              <a:rPr lang="en-GB" dirty="0" smtClean="0">
                <a:solidFill>
                  <a:srgbClr val="FFAF03"/>
                </a:solidFill>
              </a:rPr>
              <a:t>Performance Wall</a:t>
            </a:r>
          </a:p>
          <a:p>
            <a:pPr lvl="1"/>
            <a:r>
              <a:rPr lang="en-GB" dirty="0" smtClean="0"/>
              <a:t>Not very fast</a:t>
            </a:r>
          </a:p>
          <a:p>
            <a:pPr lvl="1"/>
            <a:r>
              <a:rPr lang="en-GB" dirty="0" smtClean="0"/>
              <a:t>Changes tend to make things slower</a:t>
            </a:r>
          </a:p>
          <a:p>
            <a:pPr lvl="1"/>
            <a:r>
              <a:rPr lang="en-GB" dirty="0" smtClean="0"/>
              <a:t>Internally insane structure (</a:t>
            </a:r>
            <a:r>
              <a:rPr lang="en-GB" dirty="0" err="1" smtClean="0"/>
              <a:t>goto</a:t>
            </a:r>
            <a:r>
              <a:rPr lang="en-GB" dirty="0" smtClean="0"/>
              <a:t>, </a:t>
            </a:r>
            <a:r>
              <a:rPr lang="en-GB" dirty="0" err="1" smtClean="0"/>
              <a:t>goto</a:t>
            </a:r>
            <a:r>
              <a:rPr lang="en-GB" dirty="0" smtClean="0"/>
              <a:t>, </a:t>
            </a:r>
            <a:r>
              <a:rPr lang="en-GB" dirty="0" err="1" smtClean="0"/>
              <a:t>goto</a:t>
            </a:r>
            <a:r>
              <a:rPr lang="en-GB" dirty="0" smtClean="0"/>
              <a:t>!)</a:t>
            </a:r>
          </a:p>
          <a:p>
            <a:r>
              <a:rPr lang="en-GB" dirty="0" smtClean="0"/>
              <a:t>Want to go faster</a:t>
            </a:r>
          </a:p>
          <a:p>
            <a:pPr lvl="1"/>
            <a:r>
              <a:rPr lang="en-GB" dirty="0" smtClean="0"/>
              <a:t>Might be possible to do a new bytecode engine to go perhaps a bit faster</a:t>
            </a:r>
          </a:p>
          <a:p>
            <a:pPr lvl="1"/>
            <a:r>
              <a:rPr lang="en-GB" dirty="0" smtClean="0">
                <a:solidFill>
                  <a:srgbClr val="FFAF03"/>
                </a:solidFill>
              </a:rPr>
              <a:t>Going much faster </a:t>
            </a:r>
            <a:r>
              <a:rPr lang="en-GB" b="1" i="1" dirty="0" smtClean="0">
                <a:solidFill>
                  <a:srgbClr val="FFAF03"/>
                </a:solidFill>
              </a:rPr>
              <a:t>needs</a:t>
            </a:r>
            <a:r>
              <a:rPr lang="en-GB" dirty="0" smtClean="0">
                <a:solidFill>
                  <a:srgbClr val="FFAF03"/>
                </a:solidFill>
              </a:rPr>
              <a:t> native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1646" y="1300480"/>
            <a:ext cx="3867912" cy="32941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was in discussion between several </a:t>
            </a:r>
            <a:r>
              <a:rPr lang="en-GB" dirty="0" err="1"/>
              <a:t>Tclers</a:t>
            </a:r>
            <a:r>
              <a:rPr lang="en-GB" dirty="0"/>
              <a:t> for years</a:t>
            </a:r>
          </a:p>
          <a:p>
            <a:pPr lvl="1"/>
            <a:r>
              <a:rPr lang="en-GB" dirty="0"/>
              <a:t>Kevin </a:t>
            </a:r>
            <a:r>
              <a:rPr lang="en-GB" dirty="0" smtClean="0"/>
              <a:t>Kenny</a:t>
            </a:r>
          </a:p>
          <a:p>
            <a:pPr lvl="1"/>
            <a:r>
              <a:rPr lang="en-GB" dirty="0" smtClean="0"/>
              <a:t>Miguel </a:t>
            </a:r>
            <a:r>
              <a:rPr lang="en-GB" dirty="0" err="1" smtClean="0"/>
              <a:t>Sofer</a:t>
            </a:r>
            <a:endParaRPr lang="en-GB" dirty="0" smtClean="0"/>
          </a:p>
          <a:p>
            <a:pPr lvl="1"/>
            <a:r>
              <a:rPr lang="en-GB" dirty="0" smtClean="0"/>
              <a:t>Don Porter</a:t>
            </a:r>
          </a:p>
          <a:p>
            <a:pPr lvl="1"/>
            <a:r>
              <a:rPr lang="en-GB" dirty="0" smtClean="0"/>
              <a:t>Myself</a:t>
            </a:r>
          </a:p>
          <a:p>
            <a:pPr lvl="1"/>
            <a:r>
              <a:rPr lang="en-GB" dirty="0" smtClean="0"/>
              <a:t>(Andreas </a:t>
            </a:r>
            <a:r>
              <a:rPr lang="en-GB" dirty="0" err="1" smtClean="0"/>
              <a:t>Kupries</a:t>
            </a:r>
            <a:r>
              <a:rPr lang="en-GB" dirty="0" smtClean="0"/>
              <a:t>?)</a:t>
            </a:r>
          </a:p>
          <a:p>
            <a:r>
              <a:rPr lang="en-GB" dirty="0" smtClean="0"/>
              <a:t>Some </a:t>
            </a:r>
            <a:r>
              <a:rPr lang="en-GB" dirty="0"/>
              <a:t>of us had more time than others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178559"/>
            <a:ext cx="7167284" cy="34160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AF03"/>
                </a:solidFill>
              </a:rPr>
              <a:t>Key Events Triggered Action</a:t>
            </a:r>
          </a:p>
          <a:p>
            <a:pPr lvl="1"/>
            <a:r>
              <a:rPr lang="en-GB" dirty="0" smtClean="0"/>
              <a:t>We had some GSOC students</a:t>
            </a:r>
          </a:p>
          <a:p>
            <a:pPr lvl="1"/>
            <a:r>
              <a:rPr lang="en-GB" dirty="0" smtClean="0">
                <a:sym typeface="Wingdings"/>
              </a:rPr>
              <a:t> </a:t>
            </a:r>
            <a:r>
              <a:rPr lang="en-GB" dirty="0" smtClean="0">
                <a:solidFill>
                  <a:schemeClr val="accent1"/>
                </a:solidFill>
              </a:rPr>
              <a:t>Bytecode assembler</a:t>
            </a:r>
          </a:p>
          <a:p>
            <a:pPr lvl="2"/>
            <a:r>
              <a:rPr lang="en-GB" dirty="0" err="1" smtClean="0">
                <a:solidFill>
                  <a:schemeClr val="accent2"/>
                </a:solidFill>
                <a:latin typeface="Consolas"/>
                <a:cs typeface="Consolas"/>
              </a:rPr>
              <a:t>tcl</a:t>
            </a:r>
            <a:r>
              <a:rPr lang="en-GB" dirty="0" smtClean="0">
                <a:solidFill>
                  <a:schemeClr val="accent2"/>
                </a:solidFill>
                <a:latin typeface="Consolas"/>
                <a:cs typeface="Consolas"/>
              </a:rPr>
              <a:t>::unsupported::assemble</a:t>
            </a:r>
          </a:p>
          <a:p>
            <a:pPr lvl="2"/>
            <a:r>
              <a:rPr lang="en-GB" dirty="0" smtClean="0">
                <a:solidFill>
                  <a:srgbClr val="FFFFFF"/>
                </a:solidFill>
                <a:cs typeface="Consolas"/>
              </a:rPr>
              <a:t>Showed we could do provably correct low-level work</a:t>
            </a:r>
            <a:endParaRPr lang="en-GB" dirty="0" smtClean="0">
              <a:solidFill>
                <a:srgbClr val="FFFFFF"/>
              </a:solidFill>
            </a:endParaRPr>
          </a:p>
          <a:p>
            <a:pPr lvl="1"/>
            <a:r>
              <a:rPr lang="en-GB" dirty="0" smtClean="0"/>
              <a:t>Jos </a:t>
            </a:r>
            <a:r>
              <a:rPr lang="en-GB" dirty="0" err="1" smtClean="0"/>
              <a:t>Decoster’s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llvmtcl</a:t>
            </a:r>
            <a:r>
              <a:rPr lang="en-GB" dirty="0" smtClean="0"/>
              <a:t> demonstrated </a:t>
            </a:r>
            <a:r>
              <a:rPr lang="en-GB" dirty="0" err="1" smtClean="0"/>
              <a:t>bytecode</a:t>
            </a:r>
            <a:r>
              <a:rPr lang="en-GB" dirty="0" err="1" smtClean="0">
                <a:sym typeface="Wingdings"/>
              </a:rPr>
              <a:t>machine</a:t>
            </a:r>
            <a:r>
              <a:rPr lang="en-GB" dirty="0" smtClean="0">
                <a:sym typeface="Wingdings"/>
              </a:rPr>
              <a:t> code</a:t>
            </a:r>
            <a:endParaRPr lang="en-GB" dirty="0" smtClean="0"/>
          </a:p>
          <a:p>
            <a:pPr lvl="2"/>
            <a:r>
              <a:rPr lang="en-GB" dirty="0" smtClean="0"/>
              <a:t>Very limited (32-bit </a:t>
            </a:r>
            <a:r>
              <a:rPr lang="en-GB" dirty="0" err="1" smtClean="0"/>
              <a:t>ints</a:t>
            </a:r>
            <a:r>
              <a:rPr lang="en-GB" dirty="0" smtClean="0"/>
              <a:t> only), very fast</a:t>
            </a:r>
          </a:p>
          <a:p>
            <a:pPr lvl="1"/>
            <a:r>
              <a:rPr lang="en-GB" dirty="0" smtClean="0"/>
              <a:t>Karl </a:t>
            </a:r>
            <a:r>
              <a:rPr lang="en-GB" dirty="0" err="1" smtClean="0"/>
              <a:t>Lehenbauer</a:t>
            </a:r>
            <a:r>
              <a:rPr lang="en-GB" dirty="0" smtClean="0"/>
              <a:t> put up </a:t>
            </a:r>
            <a:r>
              <a:rPr lang="en-GB" dirty="0" smtClean="0">
                <a:solidFill>
                  <a:srgbClr val="FFAF03"/>
                </a:solidFill>
              </a:rPr>
              <a:t>bounty</a:t>
            </a:r>
          </a:p>
          <a:p>
            <a:pPr lvl="2"/>
            <a:r>
              <a:rPr lang="en-GB" dirty="0" smtClean="0"/>
              <a:t>Stimulated actually getting on with it!</a:t>
            </a:r>
          </a:p>
          <a:p>
            <a:pPr lvl="2"/>
            <a:r>
              <a:rPr lang="en-GB" dirty="0" smtClean="0"/>
              <a:t>Not doing it just for </a:t>
            </a:r>
            <a:r>
              <a:rPr lang="en-GB" dirty="0" err="1" smtClean="0"/>
              <a:t>FlightAware</a:t>
            </a:r>
            <a:r>
              <a:rPr lang="en-GB" dirty="0" smtClean="0"/>
              <a:t>, but for everyone</a:t>
            </a:r>
          </a:p>
          <a:p>
            <a:r>
              <a:rPr lang="en-GB" dirty="0" smtClean="0">
                <a:solidFill>
                  <a:srgbClr val="FFAF03"/>
                </a:solidFill>
              </a:rPr>
              <a:t>Long-Term Aim is to Support as Much of Tcl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Headline Speedups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137919"/>
            <a:ext cx="7167284" cy="345670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Numeric </a:t>
            </a:r>
            <a:r>
              <a:rPr lang="en-GB" dirty="0"/>
              <a:t>C</a:t>
            </a:r>
            <a:r>
              <a:rPr lang="en-GB" dirty="0" smtClean="0"/>
              <a:t>ode</a:t>
            </a:r>
          </a:p>
          <a:p>
            <a:pPr lvl="1"/>
            <a:r>
              <a:rPr lang="en-GB" dirty="0" smtClean="0"/>
              <a:t>Up to </a:t>
            </a:r>
            <a:r>
              <a:rPr lang="en-GB" dirty="0" smtClean="0">
                <a:solidFill>
                  <a:srgbClr val="FFAF03"/>
                </a:solidFill>
              </a:rPr>
              <a:t>30 times faster!</a:t>
            </a:r>
          </a:p>
          <a:p>
            <a:r>
              <a:rPr lang="en-GB" dirty="0" smtClean="0"/>
              <a:t>General Simple Code</a:t>
            </a:r>
          </a:p>
          <a:p>
            <a:pPr lvl="1"/>
            <a:r>
              <a:rPr lang="en-GB" dirty="0" smtClean="0">
                <a:solidFill>
                  <a:srgbClr val="FFAF03"/>
                </a:solidFill>
              </a:rPr>
              <a:t>2–6 times faster</a:t>
            </a:r>
          </a:p>
          <a:p>
            <a:r>
              <a:rPr lang="en-GB" dirty="0" smtClean="0"/>
              <a:t>When the </a:t>
            </a:r>
            <a:r>
              <a:rPr lang="en-GB" dirty="0" smtClean="0"/>
              <a:t>Optimizer </a:t>
            </a:r>
            <a:r>
              <a:rPr lang="en-GB" i="1" dirty="0" smtClean="0"/>
              <a:t>Really</a:t>
            </a:r>
            <a:r>
              <a:rPr lang="en-GB" dirty="0" smtClean="0"/>
              <a:t> Succeeds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Over </a:t>
            </a:r>
            <a:r>
              <a:rPr lang="en-GB" dirty="0" smtClean="0">
                <a:solidFill>
                  <a:srgbClr val="FFAF03"/>
                </a:solidFill>
              </a:rPr>
              <a:t>100 times faster</a:t>
            </a:r>
            <a:r>
              <a:rPr lang="en-GB" dirty="0" smtClean="0"/>
              <a:t> has been observed</a:t>
            </a:r>
          </a:p>
          <a:p>
            <a:pPr lvl="2"/>
            <a:r>
              <a:rPr lang="en-GB" dirty="0" smtClean="0"/>
              <a:t>Not sure much code will ever achieve that!</a:t>
            </a:r>
          </a:p>
          <a:p>
            <a:r>
              <a:rPr lang="en-GB" dirty="0" smtClean="0"/>
              <a:t>String and I/O-bound </a:t>
            </a:r>
            <a:r>
              <a:rPr lang="en-GB" dirty="0" smtClean="0"/>
              <a:t>Code Sees Little Improvement</a:t>
            </a:r>
            <a:endParaRPr lang="en-GB" dirty="0" smtClean="0"/>
          </a:p>
          <a:p>
            <a:pPr lvl="1"/>
            <a:r>
              <a:rPr lang="en-GB" dirty="0" err="1" smtClean="0"/>
              <a:t>Tcl’s</a:t>
            </a:r>
            <a:r>
              <a:rPr lang="en-GB" dirty="0" smtClean="0"/>
              <a:t> standard string implementation is fairly good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Selected Speedups from Demo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36753"/>
              </p:ext>
            </p:extLst>
          </p:nvPr>
        </p:nvGraphicFramePr>
        <p:xfrm>
          <a:off x="923784" y="1154504"/>
          <a:ext cx="7078574" cy="25374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4376"/>
                <a:gridCol w="1334146"/>
                <a:gridCol w="1255236"/>
                <a:gridCol w="1084816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Example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Before</a:t>
                      </a:r>
                      <a:r>
                        <a:rPr lang="en-GB" sz="1100" dirty="0" smtClean="0"/>
                        <a:t> (µs/call)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After</a:t>
                      </a:r>
                      <a:r>
                        <a:rPr lang="en-GB" sz="1100" dirty="0" smtClean="0"/>
                        <a:t> (µs/call)</a:t>
                      </a:r>
                      <a:endParaRPr lang="en-GB" sz="11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Speedup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fib 85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   12.1382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   0.346379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 3404.30%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cos</a:t>
                      </a:r>
                      <a:r>
                        <a:rPr lang="en-GB" sz="1400" dirty="0" smtClean="0"/>
                        <a:t> 1.2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    5.93834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   0.416172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 1326.90%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wordcounter3 $sentence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   30.6436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   5.49772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  457.39%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H9fast $</a:t>
                      </a:r>
                      <a:r>
                        <a:rPr lang="en-GB" sz="1400" dirty="0" err="1" smtClean="0"/>
                        <a:t>longWord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   47.6665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   7.08957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  572.35%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mrtest</a:t>
                      </a:r>
                      <a:r>
                        <a:rPr lang="en-GB" sz="1400" dirty="0" smtClean="0"/>
                        <a:t>::</a:t>
                      </a:r>
                      <a:r>
                        <a:rPr lang="en-GB" sz="1400" dirty="0" err="1" smtClean="0"/>
                        <a:t>calc</a:t>
                      </a:r>
                      <a:r>
                        <a:rPr lang="en-GB" sz="1400" dirty="0" smtClean="0"/>
                        <a:t> $tree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    9.81424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   0.800966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 1125.30%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impure-caller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  111.956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   1.03207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10747.70%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linesearch</a:t>
                      </a:r>
                      <a:r>
                        <a:rPr lang="en-GB" sz="1400" dirty="0" smtClean="0"/>
                        <a:t>::</a:t>
                      </a:r>
                      <a:r>
                        <a:rPr lang="en-GB" sz="1400" dirty="0" smtClean="0"/>
                        <a:t>getAllLines2 $</a:t>
                      </a:r>
                      <a:r>
                        <a:rPr lang="en-GB" sz="1400" dirty="0" err="1" smtClean="0"/>
                        <a:t>problemSize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 1199.20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  97.4374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 1130.74%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flightawarebench</a:t>
                      </a:r>
                      <a:r>
                        <a:rPr lang="en-GB" sz="1400" dirty="0" smtClean="0"/>
                        <a:t>::</a:t>
                      </a:r>
                      <a:r>
                        <a:rPr lang="en-GB" sz="1400" dirty="0" smtClean="0"/>
                        <a:t>test $</a:t>
                      </a:r>
                      <a:r>
                        <a:rPr lang="en-GB" sz="1400" dirty="0" err="1" smtClean="0"/>
                        <a:t>problemSize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38582.7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1909.37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 1920.70%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941" y="4186220"/>
            <a:ext cx="810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All tests carried out on 2013 MacBook Pro with LLVM 4.0.</a:t>
            </a:r>
            <a:br>
              <a:rPr lang="en-GB" i="1" dirty="0" smtClean="0"/>
            </a:br>
            <a:r>
              <a:rPr lang="en-GB" i="1" dirty="0" smtClean="0"/>
              <a:t>Your mileage </a:t>
            </a:r>
            <a:r>
              <a:rPr lang="en-GB" b="1" i="1" dirty="0" smtClean="0">
                <a:solidFill>
                  <a:srgbClr val="FFAF03"/>
                </a:solidFill>
              </a:rPr>
              <a:t>will</a:t>
            </a:r>
            <a:r>
              <a:rPr lang="en-GB" i="1" dirty="0" smtClean="0"/>
              <a:t> vary. (Many tests slower, there to check correctness.)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89612" y="3684022"/>
            <a:ext cx="64603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/>
              <a:t>Timings to 6 significant figures using ~150 iterations.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1400" i="1" dirty="0" smtClean="0"/>
              <a:t>100% speedup means twice as many calls per second.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8570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it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8</a:t>
            </a:fld>
            <a:endParaRPr lang="en-US"/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1718404" y="1992286"/>
            <a:ext cx="0" cy="481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>
            <a:off x="1718404" y="3289703"/>
            <a:ext cx="0" cy="481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2621280" y="4178944"/>
            <a:ext cx="10816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5326605" y="4178944"/>
            <a:ext cx="12062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  <a:endCxn id="10" idx="2"/>
          </p:cNvCxnSpPr>
          <p:nvPr/>
        </p:nvCxnSpPr>
        <p:spPr>
          <a:xfrm flipH="1" flipV="1">
            <a:off x="7430677" y="3289703"/>
            <a:ext cx="1" cy="481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11" idx="2"/>
          </p:cNvCxnSpPr>
          <p:nvPr/>
        </p:nvCxnSpPr>
        <p:spPr>
          <a:xfrm flipV="1">
            <a:off x="7430677" y="1992286"/>
            <a:ext cx="0" cy="481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25283" y="2003210"/>
            <a:ext cx="168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Standard bytecode</a:t>
            </a:r>
            <a:br>
              <a:rPr lang="en-GB" sz="1200" i="1" dirty="0" smtClean="0"/>
            </a:br>
            <a:r>
              <a:rPr lang="en-GB" sz="1200" i="1" dirty="0" smtClean="0"/>
              <a:t>compiler</a:t>
            </a:r>
            <a:endParaRPr lang="en-GB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25284" y="3376052"/>
            <a:ext cx="1214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Basic convert</a:t>
            </a:r>
            <a:endParaRPr lang="en-GB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2513119" y="4178943"/>
            <a:ext cx="12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Type</a:t>
            </a:r>
          </a:p>
          <a:p>
            <a:pPr algn="ctr"/>
            <a:r>
              <a:rPr lang="en-GB" sz="1200" i="1" dirty="0" smtClean="0"/>
              <a:t>Analysis</a:t>
            </a:r>
            <a:endParaRPr lang="en-GB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29356" y="4371983"/>
            <a:ext cx="121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err="1" smtClean="0"/>
              <a:t>Quadcode</a:t>
            </a:r>
            <a:r>
              <a:rPr lang="en-GB" sz="1200" i="1" dirty="0" smtClean="0"/>
              <a:t/>
            </a:r>
            <a:br>
              <a:rPr lang="en-GB" sz="1200" i="1" dirty="0" smtClean="0"/>
            </a:br>
            <a:r>
              <a:rPr lang="en-GB" sz="1200" i="1" dirty="0" smtClean="0"/>
              <a:t>specialise</a:t>
            </a:r>
            <a:endParaRPr lang="en-GB" sz="12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03127" y="3423439"/>
            <a:ext cx="1173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dirty="0" smtClean="0"/>
              <a:t>IR code issue</a:t>
            </a:r>
            <a:endParaRPr lang="en-GB" sz="12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23871" y="2004900"/>
            <a:ext cx="18516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200" i="1" dirty="0" smtClean="0"/>
              <a:t>Optimise (inline code)</a:t>
            </a:r>
            <a:br>
              <a:rPr lang="en-GB" sz="1200" i="1" dirty="0" smtClean="0"/>
            </a:br>
            <a:r>
              <a:rPr lang="en-GB" sz="1200" i="1" dirty="0" smtClean="0"/>
              <a:t>and issue code</a:t>
            </a:r>
            <a:endParaRPr lang="en-GB" sz="1200" i="1" dirty="0"/>
          </a:p>
        </p:txBody>
      </p:sp>
      <p:cxnSp>
        <p:nvCxnSpPr>
          <p:cNvPr id="56" name="Straight Arrow Connector 55"/>
          <p:cNvCxnSpPr>
            <a:stCxn id="11" idx="1"/>
            <a:endCxn id="59" idx="3"/>
          </p:cNvCxnSpPr>
          <p:nvPr/>
        </p:nvCxnSpPr>
        <p:spPr>
          <a:xfrm flipH="1">
            <a:off x="5507243" y="1584111"/>
            <a:ext cx="1025637" cy="1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08184" y="1216575"/>
            <a:ext cx="1999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Code out has</a:t>
            </a:r>
            <a:br>
              <a:rPr lang="en-GB" sz="1400" b="1" i="1" dirty="0" smtClean="0"/>
            </a:br>
            <a:r>
              <a:rPr lang="en-GB" sz="1400" b="1" i="1" dirty="0" smtClean="0"/>
              <a:t>same interface as</a:t>
            </a:r>
            <a:br>
              <a:rPr lang="en-GB" sz="1400" b="1" i="1" dirty="0" smtClean="0"/>
            </a:br>
            <a:r>
              <a:rPr lang="en-GB" sz="1400" b="1" i="1" dirty="0" smtClean="0"/>
              <a:t>input procedures</a:t>
            </a:r>
            <a:endParaRPr lang="en-GB" sz="1400" b="1" i="1" dirty="0"/>
          </a:p>
        </p:txBody>
      </p:sp>
      <p:sp>
        <p:nvSpPr>
          <p:cNvPr id="32" name="Rectangle 31"/>
          <p:cNvSpPr/>
          <p:nvPr/>
        </p:nvSpPr>
        <p:spPr>
          <a:xfrm>
            <a:off x="6532880" y="3770768"/>
            <a:ext cx="219922" cy="408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532880" y="4178944"/>
            <a:ext cx="219922" cy="408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8" idx="3"/>
            <a:endCxn id="41" idx="1"/>
          </p:cNvCxnSpPr>
          <p:nvPr/>
        </p:nvCxnSpPr>
        <p:spPr>
          <a:xfrm>
            <a:off x="5326605" y="4178944"/>
            <a:ext cx="1206275" cy="2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32" idx="1"/>
          </p:cNvCxnSpPr>
          <p:nvPr/>
        </p:nvCxnSpPr>
        <p:spPr>
          <a:xfrm flipV="1">
            <a:off x="5326605" y="3974856"/>
            <a:ext cx="1206275" cy="2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22160" y="2464875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432596" y="2462738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125878" y="1165321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427919" y="1165321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/>
          <p:cNvCxnSpPr>
            <a:stCxn id="65" idx="0"/>
            <a:endCxn id="49" idx="2"/>
          </p:cNvCxnSpPr>
          <p:nvPr/>
        </p:nvCxnSpPr>
        <p:spPr>
          <a:xfrm flipV="1">
            <a:off x="7581278" y="3287566"/>
            <a:ext cx="4677" cy="474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0"/>
            <a:endCxn id="58" idx="2"/>
          </p:cNvCxnSpPr>
          <p:nvPr/>
        </p:nvCxnSpPr>
        <p:spPr>
          <a:xfrm flipH="1" flipV="1">
            <a:off x="7581278" y="1990149"/>
            <a:ext cx="4677" cy="472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6" idx="0"/>
            <a:endCxn id="48" idx="2"/>
          </p:cNvCxnSpPr>
          <p:nvPr/>
        </p:nvCxnSpPr>
        <p:spPr>
          <a:xfrm flipV="1">
            <a:off x="7274560" y="3289703"/>
            <a:ext cx="959" cy="481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8" idx="0"/>
            <a:endCxn id="57" idx="2"/>
          </p:cNvCxnSpPr>
          <p:nvPr/>
        </p:nvCxnSpPr>
        <p:spPr>
          <a:xfrm flipV="1">
            <a:off x="7275519" y="1990149"/>
            <a:ext cx="3718" cy="474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427919" y="3762291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121201" y="3770768"/>
            <a:ext cx="306718" cy="82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Arrow Connector 69"/>
          <p:cNvCxnSpPr>
            <a:stCxn id="69" idx="3"/>
            <a:endCxn id="10" idx="1"/>
          </p:cNvCxnSpPr>
          <p:nvPr/>
        </p:nvCxnSpPr>
        <p:spPr>
          <a:xfrm>
            <a:off x="5326605" y="2881528"/>
            <a:ext cx="12062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388907" y="2881528"/>
            <a:ext cx="105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i="1" dirty="0" err="1" smtClean="0"/>
              <a:t>Quadcode</a:t>
            </a:r>
            <a:r>
              <a:rPr lang="en-GB" sz="1200" i="1" dirty="0" smtClean="0"/>
              <a:t/>
            </a:r>
            <a:br>
              <a:rPr lang="en-GB" sz="1200" i="1" dirty="0" smtClean="0"/>
            </a:br>
            <a:r>
              <a:rPr lang="en-GB" sz="1200" i="1" dirty="0" err="1" smtClean="0"/>
              <a:t>impls</a:t>
            </a:r>
            <a:endParaRPr lang="en-GB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3702885" y="3770768"/>
            <a:ext cx="1623720" cy="816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Procedure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</a:t>
            </a:r>
          </a:p>
          <a:p>
            <a:pPr algn="ctr"/>
            <a:r>
              <a:rPr lang="en-GB" sz="1200" dirty="0" smtClean="0"/>
              <a:t>(typed </a:t>
            </a:r>
            <a:r>
              <a:rPr lang="en-GB" sz="1200" dirty="0" err="1" smtClean="0"/>
              <a:t>quadcode</a:t>
            </a:r>
            <a:r>
              <a:rPr lang="en-GB" sz="1200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527" y="3770768"/>
            <a:ext cx="1805753" cy="816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Procedure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</a:t>
            </a:r>
          </a:p>
          <a:p>
            <a:pPr algn="ctr"/>
            <a:r>
              <a:rPr lang="en-GB" sz="1200" dirty="0" smtClean="0"/>
              <a:t>(</a:t>
            </a:r>
            <a:r>
              <a:rPr lang="en-GB" sz="1200" dirty="0" err="1" smtClean="0"/>
              <a:t>untyped</a:t>
            </a:r>
            <a:r>
              <a:rPr lang="en-GB" sz="1200" dirty="0" smtClean="0"/>
              <a:t> </a:t>
            </a:r>
            <a:r>
              <a:rPr lang="en-GB" sz="1200" dirty="0" err="1" smtClean="0"/>
              <a:t>quadcode</a:t>
            </a:r>
            <a:r>
              <a:rPr lang="en-GB" sz="1200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2880" y="3770768"/>
            <a:ext cx="1795596" cy="816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Function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Definitions</a:t>
            </a:r>
          </a:p>
          <a:p>
            <a:pPr algn="ctr"/>
            <a:r>
              <a:rPr lang="en-GB" sz="1200" dirty="0" smtClean="0"/>
              <a:t>(typed </a:t>
            </a:r>
            <a:r>
              <a:rPr lang="en-GB" sz="1200" dirty="0" err="1" smtClean="0"/>
              <a:t>quadcode</a:t>
            </a:r>
            <a:r>
              <a:rPr lang="en-GB" sz="1200" dirty="0" smtClean="0"/>
              <a:t>)</a:t>
            </a:r>
            <a:endParaRPr lang="en-GB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15527" y="1175935"/>
            <a:ext cx="1805753" cy="8163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Procedure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Definition</a:t>
            </a:r>
          </a:p>
          <a:p>
            <a:pPr algn="ctr"/>
            <a:r>
              <a:rPr lang="en-GB" sz="1200" dirty="0" smtClean="0"/>
              <a:t>(string)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527" y="2473352"/>
            <a:ext cx="1805753" cy="8163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Procedure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</a:t>
            </a:r>
          </a:p>
          <a:p>
            <a:pPr algn="ctr"/>
            <a:r>
              <a:rPr lang="en-GB" sz="1200" dirty="0" smtClean="0"/>
              <a:t>(bytecode)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2880" y="2473352"/>
            <a:ext cx="1795594" cy="8163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Function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Definitions</a:t>
            </a:r>
          </a:p>
          <a:p>
            <a:pPr algn="ctr"/>
            <a:r>
              <a:rPr lang="en-GB" sz="1200" dirty="0" smtClean="0"/>
              <a:t>(LLVM 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32880" y="1175935"/>
            <a:ext cx="1795594" cy="8163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Function</a:t>
            </a:r>
            <a:endParaRPr lang="en-GB" sz="1400" dirty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Definitions</a:t>
            </a:r>
          </a:p>
          <a:p>
            <a:pPr algn="ctr"/>
            <a:r>
              <a:rPr lang="en-GB" sz="1200" dirty="0" smtClean="0"/>
              <a:t>(native code)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702885" y="2473352"/>
            <a:ext cx="1623720" cy="8163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Standard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Library</a:t>
            </a:r>
            <a:endParaRPr lang="en-GB" sz="1400" dirty="0" smtClean="0">
              <a:solidFill>
                <a:srgbClr val="000000"/>
              </a:solidFill>
            </a:endParaRPr>
          </a:p>
          <a:p>
            <a:pPr algn="ctr"/>
            <a:r>
              <a:rPr lang="en-GB" sz="1200" dirty="0" smtClean="0"/>
              <a:t>(LLVM IR)</a:t>
            </a:r>
          </a:p>
        </p:txBody>
      </p:sp>
    </p:spTree>
    <p:extLst>
      <p:ext uri="{BB962C8B-B14F-4D97-AF65-F5344CB8AC3E}">
        <p14:creationId xmlns:p14="http://schemas.microsoft.com/office/powerpoint/2010/main" val="28239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9" grpId="0"/>
      <p:bldP spid="32" grpId="0"/>
      <p:bldP spid="41" grpId="0"/>
      <p:bldP spid="48" grpId="0"/>
      <p:bldP spid="49" grpId="0"/>
      <p:bldP spid="57" grpId="0"/>
      <p:bldP spid="58" grpId="0"/>
      <p:bldP spid="65" grpId="0"/>
      <p:bldP spid="66" grpId="0"/>
      <p:bldP spid="73" grpId="0"/>
      <p:bldP spid="8" grpId="0" animBg="1"/>
      <p:bldP spid="7" grpId="0" animBg="1"/>
      <p:bldP spid="9" grpId="0" animBg="1"/>
      <p:bldP spid="10" grpId="0" animBg="1"/>
      <p:bldP spid="11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Why</a:t>
            </a:r>
            <a:r>
              <a:rPr lang="en-GB" dirty="0" smtClean="0"/>
              <a:t> it Works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8358" y="1069341"/>
            <a:ext cx="7167284" cy="356592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Cost of Tcl code mostly due to overheads: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Memory management</a:t>
            </a:r>
            <a:endParaRPr lang="en-GB" dirty="0"/>
          </a:p>
          <a:p>
            <a:pPr lvl="1"/>
            <a:r>
              <a:rPr lang="en-GB" dirty="0" smtClean="0">
                <a:solidFill>
                  <a:srgbClr val="FFAF03"/>
                </a:solidFill>
              </a:rPr>
              <a:t>Type checking</a:t>
            </a:r>
          </a:p>
          <a:p>
            <a:pPr lvl="1"/>
            <a:r>
              <a:rPr lang="en-GB" dirty="0">
                <a:solidFill>
                  <a:srgbClr val="FFAF03"/>
                </a:solidFill>
              </a:rPr>
              <a:t>V</a:t>
            </a:r>
            <a:r>
              <a:rPr lang="en-GB" dirty="0" smtClean="0">
                <a:solidFill>
                  <a:srgbClr val="FFAF03"/>
                </a:solidFill>
              </a:rPr>
              <a:t>alue conversion</a:t>
            </a:r>
          </a:p>
          <a:p>
            <a:r>
              <a:rPr lang="en-GB" dirty="0" smtClean="0"/>
              <a:t>For example: Addition needs to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AF03"/>
                </a:solidFill>
              </a:rPr>
              <a:t>Check</a:t>
            </a:r>
            <a:r>
              <a:rPr lang="en-GB" dirty="0" smtClean="0"/>
              <a:t> if arguments are numeric (throw if not)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AF03"/>
                </a:solidFill>
              </a:rPr>
              <a:t>Convert</a:t>
            </a:r>
            <a:r>
              <a:rPr lang="en-GB" dirty="0" smtClean="0"/>
              <a:t> to actual numeric values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dirty="0" smtClean="0"/>
              <a:t>Perform the actual addition, </a:t>
            </a:r>
            <a:r>
              <a:rPr lang="en-GB" dirty="0" smtClean="0">
                <a:solidFill>
                  <a:srgbClr val="FFAF03"/>
                </a:solidFill>
              </a:rPr>
              <a:t>choosing correct operation</a:t>
            </a:r>
            <a:r>
              <a:rPr lang="en-GB" dirty="0" smtClean="0"/>
              <a:t> based on provided actual types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AF03"/>
                </a:solidFill>
              </a:rPr>
              <a:t>Store </a:t>
            </a:r>
            <a:r>
              <a:rPr lang="en-GB" dirty="0" smtClean="0"/>
              <a:t>the result in a </a:t>
            </a:r>
            <a:r>
              <a:rPr lang="en-GB" dirty="0" smtClean="0">
                <a:solidFill>
                  <a:srgbClr val="FFAF03"/>
                </a:solidFill>
              </a:rPr>
              <a:t>new </a:t>
            </a:r>
            <a:r>
              <a:rPr lang="en-GB" dirty="0" err="1" smtClean="0">
                <a:solidFill>
                  <a:srgbClr val="FFAF03"/>
                </a:solidFill>
              </a:rPr>
              <a:t>Tcl_Obj</a:t>
            </a:r>
            <a:r>
              <a:rPr lang="en-GB" dirty="0" smtClean="0">
                <a:solidFill>
                  <a:srgbClr val="FFAF03"/>
                </a:solidFill>
              </a:rPr>
              <a:t>*</a:t>
            </a:r>
            <a:r>
              <a:rPr lang="en-GB" dirty="0" smtClean="0"/>
              <a:t> of the right type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dirty="0" err="1" smtClean="0">
                <a:solidFill>
                  <a:srgbClr val="FFAF03"/>
                </a:solidFill>
              </a:rPr>
              <a:t>Deallocate</a:t>
            </a:r>
            <a:r>
              <a:rPr lang="en-GB" dirty="0" smtClean="0">
                <a:solidFill>
                  <a:srgbClr val="FFAF03"/>
                </a:solidFill>
              </a:rPr>
              <a:t> </a:t>
            </a:r>
            <a:r>
              <a:rPr lang="en-GB" dirty="0" smtClean="0"/>
              <a:t>the references to the input values if they are no longer used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cl Presentations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Tcl Presentations.thmx</Template>
  <TotalTime>1764</TotalTime>
  <Words>1395</Words>
  <Application>Microsoft Macintosh PowerPoint</Application>
  <PresentationFormat>On-screen Show (16:9)</PresentationFormat>
  <Paragraphs>275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Tcl Presentations</vt:lpstr>
      <vt:lpstr>TclQuadcode Status</vt:lpstr>
      <vt:lpstr>TclQuadcode is…</vt:lpstr>
      <vt:lpstr>TclQuadcode online</vt:lpstr>
      <vt:lpstr>Why do this?</vt:lpstr>
      <vt:lpstr>Why do this?</vt:lpstr>
      <vt:lpstr>Headline Speedups</vt:lpstr>
      <vt:lpstr>Selected Speedups from Demo</vt:lpstr>
      <vt:lpstr>How it Works</vt:lpstr>
      <vt:lpstr>Why it Works</vt:lpstr>
      <vt:lpstr>Why it works #2</vt:lpstr>
      <vt:lpstr>But There’s More!</vt:lpstr>
      <vt:lpstr>Subtle Changes Help Speed</vt:lpstr>
      <vt:lpstr>Recent Work</vt:lpstr>
      <vt:lpstr>Down Sides</vt:lpstr>
      <vt:lpstr>Next Steps</vt:lpstr>
      <vt:lpstr>After the Alpha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TclQuadcode Status</dc:title>
  <dc:creator>Donal Fellows</dc:creator>
  <cp:lastModifiedBy>Donal Fellows</cp:lastModifiedBy>
  <cp:revision>50</cp:revision>
  <dcterms:created xsi:type="dcterms:W3CDTF">2017-07-06T16:12:07Z</dcterms:created>
  <dcterms:modified xsi:type="dcterms:W3CDTF">2017-07-08T13:27:30Z</dcterms:modified>
</cp:coreProperties>
</file>